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99"/>
  </p:notesMasterIdLst>
  <p:sldIdLst>
    <p:sldId id="584" r:id="rId6"/>
    <p:sldId id="585" r:id="rId7"/>
    <p:sldId id="586" r:id="rId8"/>
    <p:sldId id="587" r:id="rId9"/>
    <p:sldId id="49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5" r:id="rId32"/>
    <p:sldId id="493" r:id="rId33"/>
    <p:sldId id="311" r:id="rId34"/>
    <p:sldId id="312" r:id="rId35"/>
    <p:sldId id="313" r:id="rId36"/>
    <p:sldId id="494" r:id="rId37"/>
    <p:sldId id="317" r:id="rId38"/>
    <p:sldId id="318" r:id="rId39"/>
    <p:sldId id="319" r:id="rId40"/>
    <p:sldId id="320" r:id="rId41"/>
    <p:sldId id="321" r:id="rId42"/>
    <p:sldId id="322" r:id="rId43"/>
    <p:sldId id="323" r:id="rId44"/>
    <p:sldId id="329" r:id="rId45"/>
    <p:sldId id="333" r:id="rId46"/>
    <p:sldId id="334" r:id="rId47"/>
    <p:sldId id="335" r:id="rId48"/>
    <p:sldId id="336" r:id="rId49"/>
    <p:sldId id="502" r:id="rId50"/>
    <p:sldId id="503" r:id="rId51"/>
    <p:sldId id="337" r:id="rId52"/>
    <p:sldId id="338" r:id="rId53"/>
    <p:sldId id="339" r:id="rId54"/>
    <p:sldId id="340" r:id="rId55"/>
    <p:sldId id="341" r:id="rId56"/>
    <p:sldId id="342" r:id="rId57"/>
    <p:sldId id="343" r:id="rId58"/>
    <p:sldId id="345" r:id="rId59"/>
    <p:sldId id="588" r:id="rId60"/>
    <p:sldId id="589" r:id="rId61"/>
    <p:sldId id="590" r:id="rId62"/>
    <p:sldId id="591" r:id="rId63"/>
    <p:sldId id="592" r:id="rId64"/>
    <p:sldId id="593" r:id="rId65"/>
    <p:sldId id="594" r:id="rId66"/>
    <p:sldId id="595" r:id="rId67"/>
    <p:sldId id="596" r:id="rId68"/>
    <p:sldId id="597" r:id="rId69"/>
    <p:sldId id="598" r:id="rId70"/>
    <p:sldId id="599" r:id="rId71"/>
    <p:sldId id="600" r:id="rId72"/>
    <p:sldId id="601" r:id="rId73"/>
    <p:sldId id="602" r:id="rId74"/>
    <p:sldId id="603" r:id="rId75"/>
    <p:sldId id="604" r:id="rId76"/>
    <p:sldId id="605" r:id="rId77"/>
    <p:sldId id="606" r:id="rId78"/>
    <p:sldId id="607" r:id="rId79"/>
    <p:sldId id="608" r:id="rId80"/>
    <p:sldId id="609" r:id="rId81"/>
    <p:sldId id="610" r:id="rId82"/>
    <p:sldId id="611" r:id="rId83"/>
    <p:sldId id="633" r:id="rId84"/>
    <p:sldId id="612" r:id="rId85"/>
    <p:sldId id="613" r:id="rId86"/>
    <p:sldId id="614" r:id="rId87"/>
    <p:sldId id="615" r:id="rId88"/>
    <p:sldId id="616" r:id="rId89"/>
    <p:sldId id="636" r:id="rId90"/>
    <p:sldId id="619" r:id="rId91"/>
    <p:sldId id="620" r:id="rId92"/>
    <p:sldId id="635" r:id="rId93"/>
    <p:sldId id="622" r:id="rId94"/>
    <p:sldId id="627" r:id="rId95"/>
    <p:sldId id="628" r:id="rId96"/>
    <p:sldId id="629" r:id="rId97"/>
    <p:sldId id="630" r:id="rId98"/>
  </p:sldIdLst>
  <p:sldSz cx="12192000" cy="6858000"/>
  <p:notesSz cx="6858000" cy="9144000"/>
  <p:custDataLst>
    <p:tags r:id="rId103"/>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4" d="100"/>
          <a:sy n="64" d="100"/>
        </p:scale>
        <p:origin x="724" y="52"/>
      </p:cViewPr>
      <p:guideLst>
        <p:guide orient="horz" pos="220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notesMaster" Target="notesMasters/notesMaster1.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3" Type="http://schemas.openxmlformats.org/officeDocument/2006/relationships/tags" Target="tags/tag1.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页眉占位符 1"/>
          <p:cNvSpPr>
            <a:spLocks noGrp="1"/>
          </p:cNvSpPr>
          <p:nvPr>
            <p:ph type="hdr" sz="quarter"/>
          </p:nvPr>
        </p:nvSpPr>
        <p:spPr>
          <a:xfrm>
            <a:off x="0" y="0"/>
            <a:ext cx="2971800" cy="457200"/>
          </a:xfrm>
          <a:prstGeom prst="rect">
            <a:avLst/>
          </a:prstGeom>
          <a:noFill/>
          <a:ln w="9525">
            <a:noFill/>
          </a:ln>
        </p:spPr>
        <p:txBody>
          <a:bodyPr/>
          <a:lstStyle>
            <a:lvl1pPr eaLnBrk="1" hangingPunct="1">
              <a:buFont typeface="Arial" panose="020B0604020202020204" pitchFamily="34" charset="0"/>
              <a:buNone/>
              <a:defRPr sz="1200" noProof="1">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123" name="日期占位符 2"/>
          <p:cNvSpPr>
            <a:spLocks noGrp="1"/>
          </p:cNvSpPr>
          <p:nvPr>
            <p:ph type="dt" idx="1"/>
          </p:nvPr>
        </p:nvSpPr>
        <p:spPr>
          <a:xfrm>
            <a:off x="3884613" y="0"/>
            <a:ext cx="2971800" cy="457200"/>
          </a:xfrm>
          <a:prstGeom prst="rect">
            <a:avLst/>
          </a:prstGeom>
          <a:noFill/>
          <a:ln w="9525">
            <a:noFill/>
          </a:ln>
        </p:spPr>
        <p:txBody>
          <a:bodyPr/>
          <a:lstStyle>
            <a:lvl1pPr algn="r" eaLnBrk="1" hangingPunct="1">
              <a:buFont typeface="Arial" panose="020B0604020202020204" pitchFamily="34" charset="0"/>
              <a:buNone/>
              <a:defRPr sz="1200" noProof="1">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124" name="幻灯片图像占位符 3"/>
          <p:cNvSpPr>
            <a:spLocks noGrp="1"/>
          </p:cNvSpPr>
          <p:nvPr>
            <p:ph type="sldImg"/>
          </p:nvPr>
        </p:nvSpPr>
        <p:spPr>
          <a:xfrm>
            <a:off x="381000" y="685800"/>
            <a:ext cx="6096000" cy="3429000"/>
          </a:xfrm>
          <a:prstGeom prst="rect">
            <a:avLst/>
          </a:prstGeom>
          <a:noFill/>
          <a:ln w="9525">
            <a:noFill/>
          </a:ln>
        </p:spPr>
      </p:sp>
      <p:sp>
        <p:nvSpPr>
          <p:cNvPr id="5125"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endParaRPr>
          </a:p>
          <a:p>
            <a:pPr marL="914400" marR="0" lvl="2"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endParaRPr>
          </a:p>
          <a:p>
            <a:pPr marL="1371600" marR="0" lvl="3"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endParaRPr>
          </a:p>
          <a:p>
            <a:pPr marL="1828800" marR="0" lvl="4"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endParaRPr>
          </a:p>
        </p:txBody>
      </p:sp>
      <p:sp>
        <p:nvSpPr>
          <p:cNvPr id="5126" name="页脚占位符 5"/>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buFont typeface="Arial" panose="020B0604020202020204" pitchFamily="34" charset="0"/>
              <a:buNone/>
              <a:defRPr sz="1200" noProof="1">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127" name="灯片编号占位符 6"/>
          <p:cNvSpPr>
            <a:spLocks noGrp="1"/>
          </p:cNvSpPr>
          <p:nvPr>
            <p:ph type="sldNum" sz="quarter" idx="5"/>
          </p:nvPr>
        </p:nvSpPr>
        <p:spPr>
          <a:xfrm>
            <a:off x="3884613" y="8685213"/>
            <a:ext cx="2971800" cy="457200"/>
          </a:xfrm>
          <a:prstGeom prst="rect">
            <a:avLst/>
          </a:prstGeom>
          <a:noFill/>
          <a:ln w="9525">
            <a:noFill/>
          </a:ln>
        </p:spPr>
        <p:txBody>
          <a:bodyPr anchor="b"/>
          <a:lstStyle>
            <a:lvl1pPr algn="r" eaLnBrk="1" hangingPunct="1">
              <a:buFont typeface="Arial" panose="020B0604020202020204" pitchFamily="34" charset="0"/>
              <a:buNone/>
              <a:defRPr sz="1200" noProof="1">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B8B040-7356-4334-A98D-5E2B43CD8172}"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34" charset="0"/>
        <a:ea typeface="宋体" panose="02010600030101010101" pitchFamily="2" charset="-122"/>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34" charset="0"/>
        <a:ea typeface="宋体" panose="02010600030101010101" pitchFamily="2" charset="-122"/>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34" charset="0"/>
        <a:ea typeface="宋体" panose="02010600030101010101" pitchFamily="2" charset="-122"/>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34" charset="0"/>
        <a:ea typeface="宋体" panose="02010600030101010101" pitchFamily="2" charset="-122"/>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704850"/>
            <a:ext cx="2743200" cy="56197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704850"/>
            <a:ext cx="8070573" cy="561975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205728"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704850"/>
            <a:ext cx="2743200" cy="56197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704850"/>
            <a:ext cx="8070573" cy="561975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205728"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704850"/>
            <a:ext cx="2743200" cy="56197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704850"/>
            <a:ext cx="8070573" cy="561975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205728"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205728" y="1935163"/>
            <a:ext cx="5376672" cy="4389437"/>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704850"/>
            <a:ext cx="2743200" cy="56197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704850"/>
            <a:ext cx="8070573" cy="561975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5.png"/><Relationship Id="rId12" Type="http://schemas.openxmlformats.org/officeDocument/2006/relationships/image" Target="../media/image4.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image" Target="../media/image5.png"/><Relationship Id="rId12" Type="http://schemas.openxmlformats.org/officeDocument/2006/relationships/image" Target="../media/image4.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任意多边形 6"/>
          <p:cNvSpPr>
            <a:spLocks noChangeArrowheads="1"/>
          </p:cNvSpPr>
          <p:nvPr/>
        </p:nvSpPr>
        <p:spPr bwMode="auto">
          <a:xfrm>
            <a:off x="-12700" y="-7937"/>
            <a:ext cx="1221740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任意多边形 7"/>
          <p:cNvSpPr>
            <a:spLocks noChangeArrowheads="1"/>
          </p:cNvSpPr>
          <p:nvPr/>
        </p:nvSpPr>
        <p:spPr bwMode="auto">
          <a:xfrm>
            <a:off x="5842000" y="-7937"/>
            <a:ext cx="63500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标题占位符 8"/>
          <p:cNvSpPr>
            <a:spLocks noGrp="1"/>
          </p:cNvSpPr>
          <p:nvPr>
            <p:ph type="title"/>
          </p:nvPr>
        </p:nvSpPr>
        <p:spPr>
          <a:xfrm>
            <a:off x="609600" y="704850"/>
            <a:ext cx="10972800" cy="1143000"/>
          </a:xfrm>
          <a:prstGeom prst="rect">
            <a:avLst/>
          </a:prstGeom>
          <a:noFill/>
          <a:ln w="9525">
            <a:noFill/>
          </a:ln>
        </p:spPr>
        <p:txBody>
          <a:bodyPr lIns="0" rIns="0" bIns="0" anchor="b" anchorCtr="0"/>
          <a:p>
            <a:pPr lvl="0"/>
            <a:r>
              <a:rPr lang="zh-CN" altLang="en-US" dirty="0"/>
              <a:t>单击此处编辑母版标题样式</a:t>
            </a:r>
            <a:endParaRPr lang="zh-CN" altLang="en-US" dirty="0"/>
          </a:p>
        </p:txBody>
      </p:sp>
      <p:sp>
        <p:nvSpPr>
          <p:cNvPr id="1029" name="文本占位符 29"/>
          <p:cNvSpPr>
            <a:spLocks noGrp="1"/>
          </p:cNvSpPr>
          <p:nvPr>
            <p:ph type="body"/>
          </p:nvPr>
        </p:nvSpPr>
        <p:spPr>
          <a:xfrm>
            <a:off x="609600" y="1935163"/>
            <a:ext cx="10972800" cy="43894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30" name="日期占位符 9"/>
          <p:cNvSpPr>
            <a:spLocks noGrp="1"/>
          </p:cNvSpPr>
          <p:nvPr>
            <p:ph type="dt" sz="half" idx="2"/>
          </p:nvPr>
        </p:nvSpPr>
        <p:spPr>
          <a:xfrm>
            <a:off x="609600" y="6356350"/>
            <a:ext cx="28448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1031" name="页脚占位符 21"/>
          <p:cNvSpPr>
            <a:spLocks noGrp="1"/>
          </p:cNvSpPr>
          <p:nvPr>
            <p:ph type="ftr" sz="quarter" idx="3"/>
          </p:nvPr>
        </p:nvSpPr>
        <p:spPr>
          <a:xfrm>
            <a:off x="3556000" y="6356350"/>
            <a:ext cx="44704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1032" name="灯片编号占位符 17"/>
          <p:cNvSpPr>
            <a:spLocks noGrp="1"/>
          </p:cNvSpPr>
          <p:nvPr>
            <p:ph type="sldNum" sz="quarter" idx="4"/>
          </p:nvPr>
        </p:nvSpPr>
        <p:spPr>
          <a:xfrm>
            <a:off x="10566400" y="6356350"/>
            <a:ext cx="1016000" cy="365125"/>
          </a:xfrm>
          <a:prstGeom prst="rect">
            <a:avLst/>
          </a:prstGeom>
          <a:noFill/>
          <a:ln w="9525">
            <a:noFill/>
          </a:ln>
        </p:spPr>
        <p:txBody>
          <a:bodyPr lIns="0" tIns="0" rIns="0" bIns="0" anchor="b"/>
          <a:lstStyle>
            <a:lvl1pPr algn="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B5F284-10BE-47B3-86DF-D036F655CAF7}"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grpSp>
        <p:nvGrpSpPr>
          <p:cNvPr id="1033" name="组合 1"/>
          <p:cNvGrpSpPr/>
          <p:nvPr/>
        </p:nvGrpSpPr>
        <p:grpSpPr>
          <a:xfrm>
            <a:off x="-25400" y="203200"/>
            <a:ext cx="12241213" cy="647700"/>
            <a:chOff x="0" y="0"/>
            <a:chExt cx="9180548" cy="649224"/>
          </a:xfrm>
        </p:grpSpPr>
        <p:grpSp>
          <p:nvGrpSpPr>
            <p:cNvPr id="1034" name="任意多边形 11"/>
            <p:cNvGrpSpPr/>
            <p:nvPr/>
          </p:nvGrpSpPr>
          <p:grpSpPr>
            <a:xfrm>
              <a:off x="12954" y="-228119"/>
              <a:ext cx="9131843" cy="1050979"/>
              <a:chOff x="0" y="0"/>
              <a:chExt cx="9131808" cy="1048512"/>
            </a:xfrm>
          </p:grpSpPr>
          <p:pic>
            <p:nvPicPr>
              <p:cNvPr id="1038" name="任意多边形 11"/>
              <p:cNvPicPr/>
              <p:nvPr/>
            </p:nvPicPr>
            <p:blipFill>
              <a:blip r:embed="rId13"/>
              <a:stretch>
                <a:fillRect/>
              </a:stretch>
            </p:blipFill>
            <p:spPr>
              <a:xfrm>
                <a:off x="0" y="0"/>
                <a:ext cx="9131808" cy="1048512"/>
              </a:xfrm>
              <a:prstGeom prst="rect">
                <a:avLst/>
              </a:prstGeom>
              <a:noFill/>
              <a:ln w="9525">
                <a:noFill/>
              </a:ln>
            </p:spPr>
          </p:pic>
          <p:sp>
            <p:nvSpPr>
              <p:cNvPr id="2" name="文本框 1035"/>
              <p:cNvSpPr txBox="1">
                <a:spLocks noChangeArrowheads="1"/>
              </p:cNvSpPr>
              <p:nvPr/>
            </p:nvSpPr>
            <p:spPr bwMode="auto">
              <a:xfrm rot="-164308">
                <a:off x="-22479" y="44665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nvGrpSpPr>
            <p:cNvPr id="1035" name="任意多边形 12"/>
            <p:cNvGrpSpPr/>
            <p:nvPr/>
          </p:nvGrpSpPr>
          <p:grpSpPr>
            <a:xfrm>
              <a:off x="12954" y="-154795"/>
              <a:ext cx="9156227" cy="910441"/>
              <a:chOff x="0" y="0"/>
              <a:chExt cx="9156192" cy="908304"/>
            </a:xfrm>
          </p:grpSpPr>
          <p:pic>
            <p:nvPicPr>
              <p:cNvPr id="1036" name="任意多边形 12"/>
              <p:cNvPicPr/>
              <p:nvPr/>
            </p:nvPicPr>
            <p:blipFill>
              <a:blip r:embed="rId14"/>
              <a:stretch>
                <a:fillRect/>
              </a:stretch>
            </p:blipFill>
            <p:spPr>
              <a:xfrm>
                <a:off x="0" y="0"/>
                <a:ext cx="9156192" cy="908304"/>
              </a:xfrm>
              <a:prstGeom prst="rect">
                <a:avLst/>
              </a:prstGeom>
              <a:noFill/>
              <a:ln w="9525">
                <a:noFill/>
              </a:ln>
            </p:spPr>
          </p:pic>
          <p:sp>
            <p:nvSpPr>
              <p:cNvPr id="1039" name="文本框 1038"/>
              <p:cNvSpPr txBox="1">
                <a:spLocks noChangeArrowheads="1"/>
              </p:cNvSpPr>
              <p:nvPr/>
            </p:nvSpPr>
            <p:spPr bwMode="auto">
              <a:xfrm rot="-164308">
                <a:off x="-15335" y="44812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sldNum="0" hdr="0" ftr="0" dt="0"/>
  <p:txStyles>
    <p:titleStyle>
      <a:lvl1pPr algn="l" rtl="0" eaLnBrk="0" fontAlgn="base" hangingPunct="0">
        <a:spcBef>
          <a:spcPct val="0"/>
        </a:spcBef>
        <a:spcAft>
          <a:spcPct val="0"/>
        </a:spcAft>
        <a:buFont typeface="Arial" panose="020B0604020202020204" pitchFamily="34" charset="0"/>
        <a:defRPr sz="50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5pPr>
      <a:lvl6pPr marL="4572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6pPr>
      <a:lvl7pPr marL="9144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7pPr>
      <a:lvl8pPr marL="13716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8pPr>
      <a:lvl9pPr marL="18288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任意多边形 6"/>
          <p:cNvSpPr>
            <a:spLocks noChangeArrowheads="1"/>
          </p:cNvSpPr>
          <p:nvPr/>
        </p:nvSpPr>
        <p:spPr bwMode="auto">
          <a:xfrm>
            <a:off x="-12700" y="-7937"/>
            <a:ext cx="1221740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任意多边形 7"/>
          <p:cNvSpPr>
            <a:spLocks noChangeArrowheads="1"/>
          </p:cNvSpPr>
          <p:nvPr/>
        </p:nvSpPr>
        <p:spPr bwMode="auto">
          <a:xfrm>
            <a:off x="5842000" y="-7937"/>
            <a:ext cx="63500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2" name="组合 1"/>
          <p:cNvGrpSpPr/>
          <p:nvPr/>
        </p:nvGrpSpPr>
        <p:grpSpPr>
          <a:xfrm>
            <a:off x="-25400" y="203200"/>
            <a:ext cx="12241213" cy="647700"/>
            <a:chOff x="0" y="0"/>
            <a:chExt cx="9180548" cy="649224"/>
          </a:xfrm>
        </p:grpSpPr>
        <p:grpSp>
          <p:nvGrpSpPr>
            <p:cNvPr id="2058" name="任意多边形 11"/>
            <p:cNvGrpSpPr/>
            <p:nvPr/>
          </p:nvGrpSpPr>
          <p:grpSpPr>
            <a:xfrm>
              <a:off x="12954" y="-228119"/>
              <a:ext cx="9131843" cy="1050979"/>
              <a:chOff x="0" y="0"/>
              <a:chExt cx="9131808" cy="1048512"/>
            </a:xfrm>
          </p:grpSpPr>
          <p:pic>
            <p:nvPicPr>
              <p:cNvPr id="2062" name="任意多边形 11"/>
              <p:cNvPicPr/>
              <p:nvPr/>
            </p:nvPicPr>
            <p:blipFill>
              <a:blip r:embed="rId13"/>
              <a:stretch>
                <a:fillRect/>
              </a:stretch>
            </p:blipFill>
            <p:spPr>
              <a:xfrm>
                <a:off x="0" y="0"/>
                <a:ext cx="9131808" cy="1048512"/>
              </a:xfrm>
              <a:prstGeom prst="rect">
                <a:avLst/>
              </a:prstGeom>
              <a:noFill/>
              <a:ln w="9525">
                <a:noFill/>
              </a:ln>
            </p:spPr>
          </p:pic>
          <p:sp>
            <p:nvSpPr>
              <p:cNvPr id="2055" name="文本框 2054"/>
              <p:cNvSpPr txBox="1">
                <a:spLocks noChangeArrowheads="1"/>
              </p:cNvSpPr>
              <p:nvPr/>
            </p:nvSpPr>
            <p:spPr bwMode="auto">
              <a:xfrm rot="-164308">
                <a:off x="-22479" y="44665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nvGrpSpPr>
            <p:cNvPr id="2059" name="任意多边形 12"/>
            <p:cNvGrpSpPr/>
            <p:nvPr/>
          </p:nvGrpSpPr>
          <p:grpSpPr>
            <a:xfrm>
              <a:off x="12954" y="-154795"/>
              <a:ext cx="9156227" cy="910441"/>
              <a:chOff x="0" y="0"/>
              <a:chExt cx="9156192" cy="908304"/>
            </a:xfrm>
          </p:grpSpPr>
          <p:pic>
            <p:nvPicPr>
              <p:cNvPr id="2060" name="任意多边形 12"/>
              <p:cNvPicPr/>
              <p:nvPr/>
            </p:nvPicPr>
            <p:blipFill>
              <a:blip r:embed="rId14"/>
              <a:stretch>
                <a:fillRect/>
              </a:stretch>
            </p:blipFill>
            <p:spPr>
              <a:xfrm>
                <a:off x="0" y="0"/>
                <a:ext cx="9156192" cy="908304"/>
              </a:xfrm>
              <a:prstGeom prst="rect">
                <a:avLst/>
              </a:prstGeom>
              <a:noFill/>
              <a:ln w="9525">
                <a:noFill/>
              </a:ln>
            </p:spPr>
          </p:pic>
          <p:sp>
            <p:nvSpPr>
              <p:cNvPr id="2" name="文本框 2057"/>
              <p:cNvSpPr txBox="1">
                <a:spLocks noChangeArrowheads="1"/>
              </p:cNvSpPr>
              <p:nvPr/>
            </p:nvSpPr>
            <p:spPr bwMode="auto">
              <a:xfrm rot="-164308">
                <a:off x="-15335" y="44812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sp>
        <p:nvSpPr>
          <p:cNvPr id="2053" name="标题占位符 8"/>
          <p:cNvSpPr>
            <a:spLocks noGrp="1"/>
          </p:cNvSpPr>
          <p:nvPr>
            <p:ph type="title"/>
          </p:nvPr>
        </p:nvSpPr>
        <p:spPr>
          <a:xfrm>
            <a:off x="609600" y="704850"/>
            <a:ext cx="10972800" cy="1143000"/>
          </a:xfrm>
          <a:prstGeom prst="rect">
            <a:avLst/>
          </a:prstGeom>
          <a:noFill/>
          <a:ln w="9525">
            <a:noFill/>
          </a:ln>
        </p:spPr>
        <p:txBody>
          <a:bodyPr lIns="0" rIns="0" bIns="0" anchor="b" anchorCtr="0"/>
          <a:p>
            <a:pPr lvl="0"/>
            <a:r>
              <a:rPr lang="zh-CN" altLang="en-US" dirty="0"/>
              <a:t>单击此处编辑母版标题样式</a:t>
            </a:r>
            <a:endParaRPr lang="zh-CN" altLang="en-US" dirty="0"/>
          </a:p>
        </p:txBody>
      </p:sp>
      <p:sp>
        <p:nvSpPr>
          <p:cNvPr id="2054" name="文本占位符 29"/>
          <p:cNvSpPr>
            <a:spLocks noGrp="1"/>
          </p:cNvSpPr>
          <p:nvPr>
            <p:ph type="body"/>
          </p:nvPr>
        </p:nvSpPr>
        <p:spPr>
          <a:xfrm>
            <a:off x="609600" y="1935163"/>
            <a:ext cx="10972800" cy="43894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1" name="日期占位符 29"/>
          <p:cNvSpPr>
            <a:spLocks noGrp="1"/>
          </p:cNvSpPr>
          <p:nvPr>
            <p:ph type="dt" sz="half" idx="2"/>
          </p:nvPr>
        </p:nvSpPr>
        <p:spPr>
          <a:xfrm>
            <a:off x="609600" y="6356350"/>
            <a:ext cx="28448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3" name="页脚占位符 18"/>
          <p:cNvSpPr>
            <a:spLocks noGrp="1"/>
          </p:cNvSpPr>
          <p:nvPr>
            <p:ph type="ftr" sz="quarter" idx="3"/>
          </p:nvPr>
        </p:nvSpPr>
        <p:spPr>
          <a:xfrm>
            <a:off x="3556000" y="6356350"/>
            <a:ext cx="44704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2063" name="灯片编号占位符 26"/>
          <p:cNvSpPr>
            <a:spLocks noGrp="1"/>
          </p:cNvSpPr>
          <p:nvPr>
            <p:ph type="sldNum" sz="quarter" idx="4"/>
          </p:nvPr>
        </p:nvSpPr>
        <p:spPr>
          <a:xfrm>
            <a:off x="10566400" y="6356350"/>
            <a:ext cx="1016000" cy="365125"/>
          </a:xfrm>
          <a:prstGeom prst="rect">
            <a:avLst/>
          </a:prstGeom>
          <a:noFill/>
          <a:ln w="9525">
            <a:noFill/>
          </a:ln>
        </p:spPr>
        <p:txBody>
          <a:bodyPr lIns="0" tIns="0" rIns="0" bIns="0" anchor="b"/>
          <a:lstStyle>
            <a:lvl1pPr algn="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F0D743B-0BBA-42DD-A6D3-C05D4D09B6FD}"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hf sldNum="0" hdr="0" ftr="0" dt="0"/>
  <p:txStyles>
    <p:titleStyle>
      <a:lvl1pPr algn="l" rtl="0" eaLnBrk="0" fontAlgn="base" hangingPunct="0">
        <a:spcBef>
          <a:spcPct val="0"/>
        </a:spcBef>
        <a:spcAft>
          <a:spcPct val="0"/>
        </a:spcAft>
        <a:buFont typeface="Arial" panose="020B0604020202020204" pitchFamily="34" charset="0"/>
        <a:defRPr sz="50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5pPr>
      <a:lvl6pPr marL="4572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6pPr>
      <a:lvl7pPr marL="9144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7pPr>
      <a:lvl8pPr marL="13716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8pPr>
      <a:lvl9pPr marL="18288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任意多边形 6"/>
          <p:cNvSpPr>
            <a:spLocks noChangeArrowheads="1"/>
          </p:cNvSpPr>
          <p:nvPr/>
        </p:nvSpPr>
        <p:spPr bwMode="auto">
          <a:xfrm>
            <a:off x="-12700" y="-7937"/>
            <a:ext cx="1221740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任意多边形 7"/>
          <p:cNvSpPr>
            <a:spLocks noChangeArrowheads="1"/>
          </p:cNvSpPr>
          <p:nvPr/>
        </p:nvSpPr>
        <p:spPr bwMode="auto">
          <a:xfrm>
            <a:off x="5842000" y="-7937"/>
            <a:ext cx="63500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6" name="组合 1"/>
          <p:cNvGrpSpPr/>
          <p:nvPr/>
        </p:nvGrpSpPr>
        <p:grpSpPr>
          <a:xfrm>
            <a:off x="-25400" y="203200"/>
            <a:ext cx="12241213" cy="647700"/>
            <a:chOff x="0" y="0"/>
            <a:chExt cx="9180548" cy="649224"/>
          </a:xfrm>
        </p:grpSpPr>
        <p:grpSp>
          <p:nvGrpSpPr>
            <p:cNvPr id="3082" name="任意多边形 11"/>
            <p:cNvGrpSpPr/>
            <p:nvPr/>
          </p:nvGrpSpPr>
          <p:grpSpPr>
            <a:xfrm>
              <a:off x="12954" y="-228119"/>
              <a:ext cx="9131843" cy="1050979"/>
              <a:chOff x="0" y="0"/>
              <a:chExt cx="9131808" cy="1048512"/>
            </a:xfrm>
          </p:grpSpPr>
          <p:pic>
            <p:nvPicPr>
              <p:cNvPr id="3086" name="任意多边形 11"/>
              <p:cNvPicPr/>
              <p:nvPr/>
            </p:nvPicPr>
            <p:blipFill>
              <a:blip r:embed="rId13"/>
              <a:stretch>
                <a:fillRect/>
              </a:stretch>
            </p:blipFill>
            <p:spPr>
              <a:xfrm>
                <a:off x="0" y="0"/>
                <a:ext cx="9131808" cy="1048512"/>
              </a:xfrm>
              <a:prstGeom prst="rect">
                <a:avLst/>
              </a:prstGeom>
              <a:noFill/>
              <a:ln w="9525">
                <a:noFill/>
              </a:ln>
            </p:spPr>
          </p:pic>
          <p:sp>
            <p:nvSpPr>
              <p:cNvPr id="3079" name="文本框 3078"/>
              <p:cNvSpPr txBox="1">
                <a:spLocks noChangeArrowheads="1"/>
              </p:cNvSpPr>
              <p:nvPr/>
            </p:nvSpPr>
            <p:spPr bwMode="auto">
              <a:xfrm rot="-164308">
                <a:off x="-22479" y="44665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nvGrpSpPr>
            <p:cNvPr id="3083" name="任意多边形 12"/>
            <p:cNvGrpSpPr/>
            <p:nvPr/>
          </p:nvGrpSpPr>
          <p:grpSpPr>
            <a:xfrm>
              <a:off x="12954" y="-154795"/>
              <a:ext cx="9156227" cy="910441"/>
              <a:chOff x="0" y="0"/>
              <a:chExt cx="9156192" cy="908304"/>
            </a:xfrm>
          </p:grpSpPr>
          <p:pic>
            <p:nvPicPr>
              <p:cNvPr id="3084" name="任意多边形 12"/>
              <p:cNvPicPr/>
              <p:nvPr/>
            </p:nvPicPr>
            <p:blipFill>
              <a:blip r:embed="rId14"/>
              <a:stretch>
                <a:fillRect/>
              </a:stretch>
            </p:blipFill>
            <p:spPr>
              <a:xfrm>
                <a:off x="0" y="0"/>
                <a:ext cx="9156192" cy="908304"/>
              </a:xfrm>
              <a:prstGeom prst="rect">
                <a:avLst/>
              </a:prstGeom>
              <a:noFill/>
              <a:ln w="9525">
                <a:noFill/>
              </a:ln>
            </p:spPr>
          </p:pic>
          <p:sp>
            <p:nvSpPr>
              <p:cNvPr id="2" name="文本框 3081"/>
              <p:cNvSpPr txBox="1">
                <a:spLocks noChangeArrowheads="1"/>
              </p:cNvSpPr>
              <p:nvPr/>
            </p:nvSpPr>
            <p:spPr bwMode="auto">
              <a:xfrm rot="-164308">
                <a:off x="-15335" y="44812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chemeClr val="tx1"/>
                  </a:solidFill>
                  <a:effectLst/>
                  <a:uLnTx/>
                  <a:uFillTx/>
                  <a:latin typeface="Constantia" panose="02030602050306030303" pitchFamily="18" charset="0"/>
                  <a:ea typeface="宋体" panose="02010600030101010101" pitchFamily="2" charset="-122"/>
                  <a:cs typeface="+mn-cs"/>
                </a:endParaRPr>
              </a:p>
            </p:txBody>
          </p:sp>
        </p:grpSp>
      </p:grpSp>
      <p:sp>
        <p:nvSpPr>
          <p:cNvPr id="3077" name="标题占位符 8"/>
          <p:cNvSpPr>
            <a:spLocks noGrp="1"/>
          </p:cNvSpPr>
          <p:nvPr>
            <p:ph type="title"/>
          </p:nvPr>
        </p:nvSpPr>
        <p:spPr>
          <a:xfrm>
            <a:off x="609600" y="704850"/>
            <a:ext cx="10972800" cy="1143000"/>
          </a:xfrm>
          <a:prstGeom prst="rect">
            <a:avLst/>
          </a:prstGeom>
          <a:noFill/>
          <a:ln w="9525">
            <a:noFill/>
          </a:ln>
        </p:spPr>
        <p:txBody>
          <a:bodyPr lIns="0" rIns="0" bIns="0" anchor="b" anchorCtr="0"/>
          <a:p>
            <a:pPr lvl="0"/>
            <a:r>
              <a:rPr lang="zh-CN" altLang="en-US" dirty="0"/>
              <a:t>单击此处编辑母版标题样式</a:t>
            </a:r>
            <a:endParaRPr lang="zh-CN" altLang="en-US" dirty="0"/>
          </a:p>
        </p:txBody>
      </p:sp>
      <p:sp>
        <p:nvSpPr>
          <p:cNvPr id="3078" name="文本占位符 29"/>
          <p:cNvSpPr>
            <a:spLocks noGrp="1"/>
          </p:cNvSpPr>
          <p:nvPr>
            <p:ph type="body"/>
          </p:nvPr>
        </p:nvSpPr>
        <p:spPr>
          <a:xfrm>
            <a:off x="609600" y="1935163"/>
            <a:ext cx="10972800" cy="43894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85" name="日期占位符 3"/>
          <p:cNvSpPr>
            <a:spLocks noGrp="1"/>
          </p:cNvSpPr>
          <p:nvPr>
            <p:ph type="dt" sz="half" idx="2"/>
          </p:nvPr>
        </p:nvSpPr>
        <p:spPr>
          <a:xfrm>
            <a:off x="609600" y="6356350"/>
            <a:ext cx="28448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3" name="页脚占位符 4"/>
          <p:cNvSpPr>
            <a:spLocks noGrp="1"/>
          </p:cNvSpPr>
          <p:nvPr>
            <p:ph type="ftr" sz="quarter" idx="3"/>
          </p:nvPr>
        </p:nvSpPr>
        <p:spPr>
          <a:xfrm>
            <a:off x="3556000" y="6356350"/>
            <a:ext cx="44704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
        <p:nvSpPr>
          <p:cNvPr id="3087" name="灯片编号占位符 5"/>
          <p:cNvSpPr>
            <a:spLocks noGrp="1"/>
          </p:cNvSpPr>
          <p:nvPr>
            <p:ph type="sldNum" sz="quarter" idx="4"/>
          </p:nvPr>
        </p:nvSpPr>
        <p:spPr>
          <a:xfrm>
            <a:off x="10566400" y="6356350"/>
            <a:ext cx="1016000" cy="365125"/>
          </a:xfrm>
          <a:prstGeom prst="rect">
            <a:avLst/>
          </a:prstGeom>
          <a:noFill/>
          <a:ln w="9525">
            <a:noFill/>
          </a:ln>
        </p:spPr>
        <p:txBody>
          <a:bodyPr lIns="0" tIns="0" rIns="0" bIns="0" anchor="b"/>
          <a:lstStyle>
            <a:lvl1pPr algn="r" eaLnBrk="1" hangingPunct="1">
              <a:buFont typeface="Arial" panose="020B0604020202020204" pitchFamily="34" charset="0"/>
              <a:buNone/>
              <a:defRPr sz="1200" noProof="1">
                <a:solidFill>
                  <a:srgbClr val="D1EAEE"/>
                </a:solidFill>
                <a:latin typeface="Constantia" panose="02030602050306030303"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8DEF5E-315F-4B7C-8768-A12C409FB4E9}" type="slidenum">
              <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D1EAEE"/>
              </a:solidFill>
              <a:effectLst/>
              <a:uLnTx/>
              <a:uFillTx/>
              <a:latin typeface="Constantia" panose="02030602050306030303"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hf sldNum="0" hdr="0" ftr="0" dt="0"/>
  <p:txStyles>
    <p:titleStyle>
      <a:lvl1pPr algn="l" rtl="0" eaLnBrk="0" fontAlgn="base" hangingPunct="0">
        <a:spcBef>
          <a:spcPct val="0"/>
        </a:spcBef>
        <a:spcAft>
          <a:spcPct val="0"/>
        </a:spcAft>
        <a:buFont typeface="Arial" panose="020B0604020202020204" pitchFamily="34" charset="0"/>
        <a:defRPr sz="50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5pPr>
      <a:lvl6pPr marL="4572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6pPr>
      <a:lvl7pPr marL="9144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7pPr>
      <a:lvl8pPr marL="13716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8pPr>
      <a:lvl9pPr marL="18288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单圆角矩形 13"/>
          <p:cNvSpPr>
            <a:spLocks noChangeArrowheads="1"/>
          </p:cNvSpPr>
          <p:nvPr/>
        </p:nvSpPr>
        <p:spPr bwMode="auto">
          <a:xfrm rot="420000" flipV="1">
            <a:off x="4221163" y="1108075"/>
            <a:ext cx="7010400" cy="4114800"/>
          </a:xfrm>
          <a:custGeom>
            <a:avLst/>
            <a:gdLst>
              <a:gd name="T0" fmla="*/ 0 w 5257800"/>
              <a:gd name="T1" fmla="*/ 0 h 4114800"/>
              <a:gd name="T2" fmla="*/ 5107774 w 5257800"/>
              <a:gd name="T3" fmla="*/ 0 h 4114800"/>
              <a:gd name="T4" fmla="*/ 5257800 w 5257800"/>
              <a:gd name="T5" fmla="*/ 150026 h 4114800"/>
              <a:gd name="T6" fmla="*/ 5257800 w 5257800"/>
              <a:gd name="T7" fmla="*/ 4114800 h 4114800"/>
              <a:gd name="T8" fmla="*/ 0 w 5257800"/>
              <a:gd name="T9" fmla="*/ 4114800 h 4114800"/>
              <a:gd name="T10" fmla="*/ 0 w 5257800"/>
              <a:gd name="T11" fmla="*/ 0 h 4114800"/>
              <a:gd name="T12" fmla="*/ 0 w 5257800"/>
              <a:gd name="T13" fmla="*/ 0 h 4114800"/>
            </a:gdLst>
            <a:ahLst/>
            <a:cxnLst>
              <a:cxn ang="0">
                <a:pos x="T0" y="T1"/>
              </a:cxn>
              <a:cxn ang="0">
                <a:pos x="T2" y="T3"/>
              </a:cxn>
              <a:cxn ang="0">
                <a:pos x="T4" y="T5"/>
              </a:cxn>
              <a:cxn ang="0">
                <a:pos x="T6" y="T7"/>
              </a:cxn>
              <a:cxn ang="0">
                <a:pos x="T8" y="T9"/>
              </a:cxn>
              <a:cxn ang="0">
                <a:pos x="T10" y="T11"/>
              </a:cxn>
              <a:cxn ang="0">
                <a:pos x="T12" y="T13"/>
              </a:cxn>
            </a:cxnLst>
            <a:rect l="0" t="0" r="r" b="b"/>
            <a:pathLst>
              <a:path w="5257800" h="4114800">
                <a:moveTo>
                  <a:pt x="0" y="0"/>
                </a:moveTo>
                <a:lnTo>
                  <a:pt x="5107774" y="0"/>
                </a:lnTo>
                <a:lnTo>
                  <a:pt x="5257800" y="150026"/>
                </a:lnTo>
                <a:lnTo>
                  <a:pt x="5257800" y="4114800"/>
                </a:lnTo>
                <a:lnTo>
                  <a:pt x="0" y="4114800"/>
                </a:lnTo>
                <a:lnTo>
                  <a:pt x="0" y="0"/>
                </a:lnTo>
                <a:close/>
              </a:path>
            </a:pathLst>
          </a:custGeom>
          <a:solidFill>
            <a:srgbClr val="FFFFFF"/>
          </a:solidFill>
          <a:ln w="3175" cap="rnd">
            <a:solidFill>
              <a:srgbClr val="C0C0C0"/>
            </a:solidFill>
            <a:round/>
          </a:ln>
          <a:effectLst>
            <a:outerShdw dist="38498" dir="7500019" sx="98500" sy="100079" kx="99984" algn="tl" rotWithShape="0">
              <a:srgbClr val="000000">
                <a:alpha val="25000"/>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直角三角形 14"/>
          <p:cNvSpPr>
            <a:spLocks noChangeArrowheads="1"/>
          </p:cNvSpPr>
          <p:nvPr/>
        </p:nvSpPr>
        <p:spPr bwMode="auto">
          <a:xfrm rot="420000" flipV="1">
            <a:off x="10672763" y="5359400"/>
            <a:ext cx="206375" cy="155575"/>
          </a:xfrm>
          <a:prstGeom prst="rtTriangle">
            <a:avLst/>
          </a:prstGeom>
          <a:solidFill>
            <a:srgbClr val="FFFFFF"/>
          </a:solidFill>
          <a:ln w="12700">
            <a:solidFill>
              <a:srgbClr val="FFFFFF"/>
            </a:solidFill>
            <a:miter lim="800000"/>
          </a:ln>
          <a:effectLst>
            <a:outerShdw dist="6350" dir="12899787" algn="ctr" rotWithShape="0">
              <a:srgbClr val="000000">
                <a:alpha val="45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800" b="0" i="0" u="none" strike="noStrike" kern="1200" cap="none" spc="0" normalizeH="0" baseline="0" noProof="0" smtClean="0">
              <a:ln>
                <a:noFill/>
              </a:ln>
              <a:solidFill>
                <a:srgbClr val="FFFFFF"/>
              </a:solidFill>
              <a:effectLst/>
              <a:uLnTx/>
              <a:uFillTx/>
              <a:latin typeface="Constantia" panose="02030602050306030303" pitchFamily="18" charset="0"/>
              <a:ea typeface="宋体" panose="02010600030101010101" pitchFamily="2" charset="-122"/>
              <a:cs typeface="+mn-cs"/>
            </a:endParaRPr>
          </a:p>
        </p:txBody>
      </p:sp>
      <p:sp>
        <p:nvSpPr>
          <p:cNvPr id="4100" name="任意多边形 15"/>
          <p:cNvSpPr>
            <a:spLocks noChangeArrowheads="1"/>
          </p:cNvSpPr>
          <p:nvPr/>
        </p:nvSpPr>
        <p:spPr bwMode="auto">
          <a:xfrm flipV="1">
            <a:off x="-12700" y="5816600"/>
            <a:ext cx="12217400" cy="1041400"/>
          </a:xfrm>
          <a:custGeom>
            <a:avLst/>
            <a:gdLst>
              <a:gd name="T0" fmla="*/ 6 w 5772"/>
              <a:gd name="T1" fmla="*/ 2 h 656"/>
              <a:gd name="T2" fmla="*/ 2542 w 5772"/>
              <a:gd name="T3" fmla="*/ 0 h 656"/>
              <a:gd name="T4" fmla="*/ 4374 w 5772"/>
              <a:gd name="T5" fmla="*/ 367 h 656"/>
              <a:gd name="T6" fmla="*/ 5766 w 5772"/>
              <a:gd name="T7" fmla="*/ 55 h 656"/>
              <a:gd name="T8" fmla="*/ 5772 w 5772"/>
              <a:gd name="T9" fmla="*/ 213 h 656"/>
              <a:gd name="T10" fmla="*/ 4302 w 5772"/>
              <a:gd name="T11" fmla="*/ 439 h 656"/>
              <a:gd name="T12" fmla="*/ 1488 w 5772"/>
              <a:gd name="T13" fmla="*/ 201 h 656"/>
              <a:gd name="T14" fmla="*/ 0 w 5772"/>
              <a:gd name="T15" fmla="*/ 656 h 656"/>
              <a:gd name="T16" fmla="*/ 6 w 5772"/>
              <a:gd name="T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任意多边形 16"/>
          <p:cNvSpPr>
            <a:spLocks noChangeArrowheads="1"/>
          </p:cNvSpPr>
          <p:nvPr/>
        </p:nvSpPr>
        <p:spPr bwMode="auto">
          <a:xfrm flipV="1">
            <a:off x="5842000" y="6219825"/>
            <a:ext cx="63500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Lst>
            <a:ahLst/>
            <a:cxnLst>
              <a:cxn ang="0">
                <a:pos x="T0" y="T1"/>
              </a:cxn>
              <a:cxn ang="0">
                <a:pos x="T2" y="T3"/>
              </a:cxn>
              <a:cxn ang="0">
                <a:pos x="T4" y="T5"/>
              </a:cxn>
              <a:cxn ang="0">
                <a:pos x="T6" y="T7"/>
              </a:cxn>
              <a:cxn ang="0">
                <a:pos x="T8" y="T9"/>
              </a:cxn>
            </a:cxnLst>
            <a:rect l="0" t="0"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100000">
                <a:srgbClr val="009BE5">
                  <a:alpha val="41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标题占位符 8"/>
          <p:cNvSpPr>
            <a:spLocks noGrp="1"/>
          </p:cNvSpPr>
          <p:nvPr>
            <p:ph type="title"/>
          </p:nvPr>
        </p:nvSpPr>
        <p:spPr>
          <a:xfrm>
            <a:off x="609600" y="704850"/>
            <a:ext cx="10972800" cy="1143000"/>
          </a:xfrm>
          <a:prstGeom prst="rect">
            <a:avLst/>
          </a:prstGeom>
          <a:noFill/>
          <a:ln w="9525">
            <a:noFill/>
          </a:ln>
        </p:spPr>
        <p:txBody>
          <a:bodyPr lIns="0" rIns="0" bIns="0" anchor="b" anchorCtr="0"/>
          <a:p>
            <a:pPr lvl="0"/>
            <a:r>
              <a:rPr lang="zh-CN" altLang="en-US" dirty="0"/>
              <a:t>单击此处编辑母版标题样式</a:t>
            </a:r>
            <a:endParaRPr lang="zh-CN" altLang="en-US" dirty="0"/>
          </a:p>
        </p:txBody>
      </p:sp>
      <p:sp>
        <p:nvSpPr>
          <p:cNvPr id="4103" name="文本占位符 29"/>
          <p:cNvSpPr>
            <a:spLocks noGrp="1"/>
          </p:cNvSpPr>
          <p:nvPr>
            <p:ph type="body"/>
          </p:nvPr>
        </p:nvSpPr>
        <p:spPr>
          <a:xfrm>
            <a:off x="609600" y="1935163"/>
            <a:ext cx="10972800" cy="43894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日期占位符 4"/>
          <p:cNvSpPr>
            <a:spLocks noGrp="1"/>
          </p:cNvSpPr>
          <p:nvPr>
            <p:ph type="dt" sz="half" idx="2"/>
          </p:nvPr>
        </p:nvSpPr>
        <p:spPr>
          <a:xfrm>
            <a:off x="609600" y="6356350"/>
            <a:ext cx="28448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105" name="页脚占位符 5"/>
          <p:cNvSpPr>
            <a:spLocks noGrp="1"/>
          </p:cNvSpPr>
          <p:nvPr>
            <p:ph type="ftr" sz="quarter" idx="3"/>
          </p:nvPr>
        </p:nvSpPr>
        <p:spPr>
          <a:xfrm>
            <a:off x="3556000" y="6356350"/>
            <a:ext cx="4470400" cy="365125"/>
          </a:xfrm>
          <a:prstGeom prst="rect">
            <a:avLst/>
          </a:prstGeom>
          <a:noFill/>
          <a:ln w="9525">
            <a:noFill/>
          </a:ln>
        </p:spPr>
        <p:txBody>
          <a:bodyPr lIns="0" tIns="0" rIns="0" bIns="0" anchor="b"/>
          <a:lstStyle>
            <a:lvl1pP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
        <p:nvSpPr>
          <p:cNvPr id="4106" name="灯片编号占位符 6"/>
          <p:cNvSpPr>
            <a:spLocks noGrp="1"/>
          </p:cNvSpPr>
          <p:nvPr>
            <p:ph type="sldNum" sz="quarter" idx="4"/>
          </p:nvPr>
        </p:nvSpPr>
        <p:spPr>
          <a:xfrm>
            <a:off x="10769600" y="6356350"/>
            <a:ext cx="812800" cy="365125"/>
          </a:xfrm>
          <a:prstGeom prst="rect">
            <a:avLst/>
          </a:prstGeom>
          <a:noFill/>
          <a:ln w="9525">
            <a:noFill/>
          </a:ln>
        </p:spPr>
        <p:txBody>
          <a:bodyPr lIns="0" tIns="0" rIns="0" bIns="0" anchor="b"/>
          <a:lstStyle>
            <a:lvl1pPr algn="r" eaLnBrk="1" hangingPunct="1">
              <a:buFont typeface="Arial" panose="020B0604020202020204" pitchFamily="34" charset="0"/>
              <a:buNone/>
              <a:defRPr sz="1200" noProof="1">
                <a:solidFill>
                  <a:srgbClr val="045C75"/>
                </a:solidFill>
                <a:latin typeface="Constantia" panose="02030602050306030303"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54E7DA-FDD1-4A03-BB4B-A758B61C3414}" type="slidenum">
              <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rgbClr val="045C75"/>
              </a:solidFill>
              <a:effectLst/>
              <a:uLnTx/>
              <a:uFillTx/>
              <a:latin typeface="Constantia" panose="02030602050306030303"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hf sldNum="0" hdr="0" ftr="0" dt="0"/>
  <p:txStyles>
    <p:titleStyle>
      <a:lvl1pPr algn="l" rtl="0" eaLnBrk="0" fontAlgn="base" hangingPunct="0">
        <a:spcBef>
          <a:spcPct val="0"/>
        </a:spcBef>
        <a:spcAft>
          <a:spcPct val="0"/>
        </a:spcAft>
        <a:buFont typeface="Arial" panose="020B0604020202020204" pitchFamily="34" charset="0"/>
        <a:defRPr sz="5000"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5pPr>
      <a:lvl6pPr marL="4572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6pPr>
      <a:lvl7pPr marL="9144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7pPr>
      <a:lvl8pPr marL="13716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8pPr>
      <a:lvl9pPr marL="1828800" algn="l" rtl="0" eaLnBrk="0" fontAlgn="base" hangingPunct="0">
        <a:spcBef>
          <a:spcPct val="0"/>
        </a:spcBef>
        <a:spcAft>
          <a:spcPct val="0"/>
        </a:spcAft>
        <a:buFont typeface="Arial" panose="020B0604020202020204" pitchFamily="34" charset="0"/>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lvl="1"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lvl="2"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lvl="3"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lvl="4"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10CF9B"/>
        </a:buClr>
        <a:buSzPct val="65000"/>
        <a:buFont typeface="Wingdings 2" panose="05020102010507070707" pitchFamily="18"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png"/><Relationship Id="rId7" Type="http://schemas.microsoft.com/office/2007/relationships/media" Target="file:///E:\MP32\&#19968;&#29983;&#26377;&#20320;.mp3" TargetMode="External"/><Relationship Id="rId6" Type="http://schemas.openxmlformats.org/officeDocument/2006/relationships/audio" Target="file:///E:\MP32\&#19968;&#29983;&#26377;&#20320;.mp3" TargetMode="External"/><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wmf"/><Relationship Id="rId2" Type="http://schemas.openxmlformats.org/officeDocument/2006/relationships/image" Target="../media/image71.wmf"/><Relationship Id="rId10" Type="http://schemas.openxmlformats.org/officeDocument/2006/relationships/slideLayout" Target="../slideLayouts/slideLayout7.xml"/><Relationship Id="rId1"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jpeg"/><Relationship Id="rId1" Type="http://schemas.openxmlformats.org/officeDocument/2006/relationships/image" Target="../media/image7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idx="4294967295"/>
          </p:nvPr>
        </p:nvSpPr>
        <p:spPr/>
        <p:txBody>
          <a:bodyPr vert="horz" wrap="square" lIns="0" tIns="45720" rIns="0" bIns="0" anchor="b" anchorCtr="0"/>
          <a:p>
            <a:pPr algn="ctr"/>
            <a:r>
              <a:rPr lang="zh-CN" altLang="en-US" dirty="0"/>
              <a:t>第四讲 著作权</a:t>
            </a:r>
            <a:endParaRPr lang="zh-CN" altLang="en-US" dirty="0"/>
          </a:p>
        </p:txBody>
      </p:sp>
      <p:sp>
        <p:nvSpPr>
          <p:cNvPr id="6147" name="Rectangle 3"/>
          <p:cNvSpPr>
            <a:spLocks noGrp="1"/>
          </p:cNvSpPr>
          <p:nvPr>
            <p:ph type="body" idx="4294967295"/>
          </p:nvPr>
        </p:nvSpPr>
        <p:spPr>
          <a:xfrm>
            <a:off x="3359150" y="1935163"/>
            <a:ext cx="8223250" cy="4389437"/>
          </a:xfrm>
        </p:spPr>
        <p:txBody>
          <a:bodyPr vert="horz" wrap="square" lIns="91440" tIns="45720" rIns="91440" bIns="45720" anchor="t" anchorCtr="0"/>
          <a:p>
            <a:pPr>
              <a:lnSpc>
                <a:spcPct val="80000"/>
              </a:lnSpc>
            </a:pPr>
            <a:r>
              <a:rPr lang="zh-CN" altLang="en-US" sz="3200" b="1" dirty="0"/>
              <a:t>作品与著作权</a:t>
            </a:r>
            <a:endParaRPr lang="zh-CN" altLang="en-US" sz="3200" b="1" dirty="0"/>
          </a:p>
          <a:p>
            <a:pPr>
              <a:lnSpc>
                <a:spcPct val="80000"/>
              </a:lnSpc>
            </a:pPr>
            <a:r>
              <a:rPr lang="zh-CN" altLang="en-US" sz="3200" b="1" dirty="0"/>
              <a:t>著作权的内容</a:t>
            </a:r>
            <a:endParaRPr lang="zh-CN" altLang="en-US" sz="3200" b="1" dirty="0"/>
          </a:p>
          <a:p>
            <a:pPr>
              <a:lnSpc>
                <a:spcPct val="80000"/>
              </a:lnSpc>
            </a:pPr>
            <a:r>
              <a:rPr lang="zh-CN" altLang="en-US" sz="3200" b="1" dirty="0"/>
              <a:t>著作权的归属</a:t>
            </a:r>
            <a:endParaRPr lang="zh-CN" altLang="en-US" sz="3200" b="1" dirty="0"/>
          </a:p>
          <a:p>
            <a:pPr>
              <a:lnSpc>
                <a:spcPct val="80000"/>
              </a:lnSpc>
            </a:pPr>
            <a:r>
              <a:rPr lang="zh-CN" altLang="en-US" sz="3200" b="1" dirty="0"/>
              <a:t>著作权的合理使用</a:t>
            </a:r>
            <a:endParaRPr lang="zh-CN" altLang="en-US" sz="3200" b="1" dirty="0"/>
          </a:p>
          <a:p>
            <a:pPr>
              <a:lnSpc>
                <a:spcPct val="80000"/>
              </a:lnSpc>
            </a:pPr>
            <a:r>
              <a:rPr lang="zh-CN" altLang="en-US" sz="3200" b="1" dirty="0"/>
              <a:t>著作权的法定许可</a:t>
            </a:r>
            <a:endParaRPr lang="zh-CN" altLang="en-US" sz="3200" b="1" dirty="0"/>
          </a:p>
          <a:p>
            <a:pPr>
              <a:lnSpc>
                <a:spcPct val="80000"/>
              </a:lnSpc>
            </a:pPr>
            <a:r>
              <a:rPr lang="zh-CN" altLang="en-US" sz="3200" b="1" dirty="0"/>
              <a:t>著作权的保护期限</a:t>
            </a:r>
            <a:endParaRPr lang="zh-CN" altLang="en-US" sz="3200" b="1" dirty="0"/>
          </a:p>
          <a:p>
            <a:pPr>
              <a:lnSpc>
                <a:spcPct val="80000"/>
              </a:lnSpc>
            </a:pPr>
            <a:r>
              <a:rPr lang="zh-CN" altLang="en-US" sz="3200" b="1" dirty="0"/>
              <a:t>邻接权</a:t>
            </a:r>
            <a:endParaRPr lang="zh-CN" altLang="en-US" sz="3200" b="1" dirty="0"/>
          </a:p>
          <a:p>
            <a:pPr>
              <a:lnSpc>
                <a:spcPct val="80000"/>
              </a:lnSpc>
            </a:pPr>
            <a:r>
              <a:rPr lang="zh-CN" altLang="en-US" sz="3200" b="1" dirty="0"/>
              <a:t>著作权侵权与救济</a:t>
            </a:r>
            <a:endParaRPr lang="zh-CN" altLang="en-US" sz="3200" b="1" dirty="0"/>
          </a:p>
        </p:txBody>
      </p:sp>
      <p:sp>
        <p:nvSpPr>
          <p:cNvPr id="614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536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戏剧作品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5364" name="Rectangle 3"/>
          <p:cNvSpPr/>
          <p:nvPr/>
        </p:nvSpPr>
        <p:spPr>
          <a:xfrm>
            <a:off x="6953250" y="990600"/>
            <a:ext cx="3214688" cy="4743450"/>
          </a:xfrm>
          <a:prstGeom prst="rect">
            <a:avLst/>
          </a:prstGeom>
          <a:noFill/>
          <a:ln w="9525">
            <a:noFill/>
          </a:ln>
        </p:spPr>
        <p:txBody>
          <a:bodyPr>
            <a:spAutoFit/>
          </a:bodyPr>
          <a:lstStyle/>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戏剧：是指话剧、歌剧、地方戏等供舞台演出的作品 。</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剧本与表演的区别</a:t>
            </a:r>
            <a:endPar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5365" name="Picture 6" descr="C:\Documents and Settings\intel\My Documents\My Pictures\戏曲2.jpg"/>
          <p:cNvPicPr>
            <a:picLocks noChangeAspect="1"/>
          </p:cNvPicPr>
          <p:nvPr/>
        </p:nvPicPr>
        <p:blipFill>
          <a:blip r:embed="rId1"/>
          <a:stretch>
            <a:fillRect/>
          </a:stretch>
        </p:blipFill>
        <p:spPr>
          <a:xfrm>
            <a:off x="1828800" y="1857375"/>
            <a:ext cx="4695825" cy="2444750"/>
          </a:xfrm>
          <a:prstGeom prst="rect">
            <a:avLst/>
          </a:prstGeom>
          <a:noFill/>
          <a:ln w="9525">
            <a:noFill/>
          </a:ln>
        </p:spPr>
      </p:pic>
      <p:pic>
        <p:nvPicPr>
          <p:cNvPr id="15366" name="Picture 8" descr="C:\Documents and Settings\intel\My Documents\My Pictures\戏剧.jpg"/>
          <p:cNvPicPr>
            <a:picLocks noChangeAspect="1"/>
          </p:cNvPicPr>
          <p:nvPr/>
        </p:nvPicPr>
        <p:blipFill>
          <a:blip r:embed="rId2"/>
          <a:stretch>
            <a:fillRect/>
          </a:stretch>
        </p:blipFill>
        <p:spPr>
          <a:xfrm>
            <a:off x="1828800" y="4419600"/>
            <a:ext cx="3505200" cy="2165350"/>
          </a:xfrm>
          <a:prstGeom prst="rect">
            <a:avLst/>
          </a:prstGeom>
          <a:noFill/>
          <a:ln w="9525">
            <a:noFill/>
          </a:ln>
        </p:spPr>
      </p:pic>
      <p:pic>
        <p:nvPicPr>
          <p:cNvPr id="15367" name="Picture 8" descr="C:\Users\yan\Pictures\65951266974216250.jpg"/>
          <p:cNvPicPr>
            <a:picLocks noChangeAspect="1"/>
          </p:cNvPicPr>
          <p:nvPr/>
        </p:nvPicPr>
        <p:blipFill>
          <a:blip r:embed="rId3"/>
          <a:stretch>
            <a:fillRect/>
          </a:stretch>
        </p:blipFill>
        <p:spPr>
          <a:xfrm>
            <a:off x="5664200" y="4365625"/>
            <a:ext cx="1511300" cy="2116138"/>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strips(downLeft)">
                                      <p:cBhvr>
                                        <p:cTn id="12"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638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曲艺作品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6388" name="Rectangle 3"/>
          <p:cNvSpPr/>
          <p:nvPr/>
        </p:nvSpPr>
        <p:spPr>
          <a:xfrm>
            <a:off x="1981200" y="1447800"/>
            <a:ext cx="2771775" cy="4633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曲艺：是指相声、快书、大鼓、评书等以说唱为主要形式表演的作品。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作品与表演的区别。 </a:t>
            </a:r>
            <a:endPar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6389" name="Picture 6" descr="C:\Documents and Settings\intel\My Documents\My Pictures\相声2.jpg"/>
          <p:cNvPicPr>
            <a:picLocks noChangeAspect="1"/>
          </p:cNvPicPr>
          <p:nvPr/>
        </p:nvPicPr>
        <p:blipFill>
          <a:blip r:embed="rId1"/>
          <a:stretch>
            <a:fillRect/>
          </a:stretch>
        </p:blipFill>
        <p:spPr>
          <a:xfrm>
            <a:off x="4800600" y="4149725"/>
            <a:ext cx="3429000" cy="2587625"/>
          </a:xfrm>
          <a:prstGeom prst="rect">
            <a:avLst/>
          </a:prstGeom>
          <a:noFill/>
          <a:ln w="9525">
            <a:noFill/>
          </a:ln>
        </p:spPr>
      </p:pic>
      <p:pic>
        <p:nvPicPr>
          <p:cNvPr id="16390" name="Picture 7" descr="C:\Documents and Settings\intel\My Documents\My Pictures\评书.gif"/>
          <p:cNvPicPr>
            <a:picLocks noChangeAspect="1"/>
          </p:cNvPicPr>
          <p:nvPr/>
        </p:nvPicPr>
        <p:blipFill>
          <a:blip r:embed="rId2"/>
          <a:stretch>
            <a:fillRect/>
          </a:stretch>
        </p:blipFill>
        <p:spPr>
          <a:xfrm>
            <a:off x="4724400" y="1371600"/>
            <a:ext cx="2238375" cy="2743200"/>
          </a:xfrm>
          <a:prstGeom prst="rect">
            <a:avLst/>
          </a:prstGeom>
          <a:noFill/>
          <a:ln w="9525">
            <a:noFill/>
          </a:ln>
        </p:spPr>
      </p:pic>
      <p:pic>
        <p:nvPicPr>
          <p:cNvPr id="16391" name="Picture 8" descr="C:\Documents and Settings\intel\My Documents\My Pictures\曲艺.jpg"/>
          <p:cNvPicPr>
            <a:picLocks noChangeAspect="1"/>
          </p:cNvPicPr>
          <p:nvPr/>
        </p:nvPicPr>
        <p:blipFill>
          <a:blip r:embed="rId3"/>
          <a:stretch>
            <a:fillRect/>
          </a:stretch>
        </p:blipFill>
        <p:spPr>
          <a:xfrm>
            <a:off x="7391400" y="1295400"/>
            <a:ext cx="2514600" cy="2819400"/>
          </a:xfrm>
          <a:prstGeom prst="rect">
            <a:avLst/>
          </a:prstGeom>
          <a:noFill/>
          <a:ln w="9525">
            <a:noFill/>
          </a:ln>
        </p:spPr>
      </p:pic>
      <p:pic>
        <p:nvPicPr>
          <p:cNvPr id="16392" name="Picture 8" descr="C:\Users\yan\Pictures\se15838864.jpg"/>
          <p:cNvPicPr>
            <a:picLocks noChangeAspect="1"/>
          </p:cNvPicPr>
          <p:nvPr/>
        </p:nvPicPr>
        <p:blipFill>
          <a:blip r:embed="rId4"/>
          <a:stretch>
            <a:fillRect/>
          </a:stretch>
        </p:blipFill>
        <p:spPr>
          <a:xfrm>
            <a:off x="8399463" y="4149725"/>
            <a:ext cx="1863725" cy="25257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0-#ppt_w/2"/>
                                          </p:val>
                                        </p:tav>
                                        <p:tav tm="100000">
                                          <p:val>
                                            <p:strVal val="#ppt_x"/>
                                          </p:val>
                                        </p:tav>
                                      </p:tavLst>
                                    </p:anim>
                                    <p:anim calcmode="lin" valueType="num">
                                      <p:cBhvr additive="base">
                                        <p:cTn id="8" dur="500" fill="hold"/>
                                        <p:tgtEl>
                                          <p:spTgt spid="163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blinds(horizontal)">
                                      <p:cBhvr>
                                        <p:cTn id="12" dur="500"/>
                                        <p:tgtEl>
                                          <p:spTgt spid="16390"/>
                                        </p:tgtEl>
                                      </p:cBhvr>
                                    </p:animEffect>
                                  </p:childTnLst>
                                </p:cTn>
                              </p:par>
                            </p:childTnLst>
                          </p:cTn>
                        </p:par>
                        <p:par>
                          <p:cTn id="13" fill="hold">
                            <p:stCondLst>
                              <p:cond delay="1000"/>
                            </p:stCondLst>
                            <p:childTnLst>
                              <p:par>
                                <p:cTn id="14" presetID="4" presetClass="entr" presetSubtype="16" fill="hold" nodeType="afterEffect">
                                  <p:stCondLst>
                                    <p:cond delay="0"/>
                                  </p:stCondLst>
                                  <p:childTnLst>
                                    <p:set>
                                      <p:cBhvr>
                                        <p:cTn id="15" dur="1" fill="hold">
                                          <p:stCondLst>
                                            <p:cond delay="0"/>
                                          </p:stCondLst>
                                        </p:cTn>
                                        <p:tgtEl>
                                          <p:spTgt spid="16389"/>
                                        </p:tgtEl>
                                        <p:attrNameLst>
                                          <p:attrName>style.visibility</p:attrName>
                                        </p:attrNameLst>
                                      </p:cBhvr>
                                      <p:to>
                                        <p:strVal val="visible"/>
                                      </p:to>
                                    </p:set>
                                    <p:animEffect transition="in" filter="box(in)">
                                      <p:cBhvr>
                                        <p:cTn id="16"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741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舞蹈作品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7412" name="Rectangle 3"/>
          <p:cNvSpPr/>
          <p:nvPr/>
        </p:nvSpPr>
        <p:spPr>
          <a:xfrm>
            <a:off x="2209800" y="1371600"/>
            <a:ext cx="8153400" cy="230663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舞蹈作品</a:t>
            </a:r>
            <a:r>
              <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是指通过连续的动作、姿势、表情等表现思想情感的作品。</a:t>
            </a: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保护的是舞蹈动作的设计；而非舞蹈表演。 </a:t>
            </a:r>
            <a:endPar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7413" name="Picture 5" descr="C:\Documents and Settings\intel\My Documents\My Pictures\舞蹈.jpg"/>
          <p:cNvPicPr>
            <a:picLocks noChangeAspect="1"/>
          </p:cNvPicPr>
          <p:nvPr/>
        </p:nvPicPr>
        <p:blipFill>
          <a:blip r:embed="rId1"/>
          <a:stretch>
            <a:fillRect/>
          </a:stretch>
        </p:blipFill>
        <p:spPr>
          <a:xfrm>
            <a:off x="1809750" y="3786188"/>
            <a:ext cx="2895600" cy="2819400"/>
          </a:xfrm>
          <a:prstGeom prst="rect">
            <a:avLst/>
          </a:prstGeom>
          <a:noFill/>
          <a:ln w="9525">
            <a:noFill/>
          </a:ln>
        </p:spPr>
      </p:pic>
      <p:pic>
        <p:nvPicPr>
          <p:cNvPr id="17414" name="Picture 7" descr="C:\Documents and Settings\intel\My Documents\My Pictures\舞蹈3.jpg"/>
          <p:cNvPicPr>
            <a:picLocks noChangeAspect="1"/>
          </p:cNvPicPr>
          <p:nvPr/>
        </p:nvPicPr>
        <p:blipFill>
          <a:blip r:embed="rId2"/>
          <a:stretch>
            <a:fillRect/>
          </a:stretch>
        </p:blipFill>
        <p:spPr>
          <a:xfrm>
            <a:off x="7772400" y="3810000"/>
            <a:ext cx="2819400" cy="2667000"/>
          </a:xfrm>
          <a:prstGeom prst="rect">
            <a:avLst/>
          </a:prstGeom>
          <a:noFill/>
          <a:ln w="9525">
            <a:noFill/>
          </a:ln>
        </p:spPr>
      </p:pic>
      <p:pic>
        <p:nvPicPr>
          <p:cNvPr id="17415" name="Picture 6" descr="C:\Documents and Settings\intel\My Documents\My Pictures\舞蹈2.jpg"/>
          <p:cNvPicPr>
            <a:picLocks noChangeAspect="1"/>
          </p:cNvPicPr>
          <p:nvPr/>
        </p:nvPicPr>
        <p:blipFill>
          <a:blip r:embed="rId3"/>
          <a:stretch>
            <a:fillRect/>
          </a:stretch>
        </p:blipFill>
        <p:spPr>
          <a:xfrm>
            <a:off x="4724400" y="3200400"/>
            <a:ext cx="2971800" cy="27432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ppt_x"/>
                                          </p:val>
                                        </p:tav>
                                        <p:tav tm="100000">
                                          <p:val>
                                            <p:strVal val="#ppt_x"/>
                                          </p:val>
                                        </p:tav>
                                      </p:tavLst>
                                    </p:anim>
                                    <p:anim calcmode="lin" valueType="num">
                                      <p:cBhvr additive="base">
                                        <p:cTn id="8" dur="500" fill="hold"/>
                                        <p:tgtEl>
                                          <p:spTgt spid="174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415"/>
                                        </p:tgtEl>
                                        <p:attrNameLst>
                                          <p:attrName>style.visibility</p:attrName>
                                        </p:attrNameLst>
                                      </p:cBhvr>
                                      <p:to>
                                        <p:strVal val="visible"/>
                                      </p:to>
                                    </p:set>
                                    <p:anim calcmode="lin" valueType="num">
                                      <p:cBhvr>
                                        <p:cTn id="12" dur="500" fill="hold"/>
                                        <p:tgtEl>
                                          <p:spTgt spid="17415"/>
                                        </p:tgtEl>
                                        <p:attrNameLst>
                                          <p:attrName>ppt_w</p:attrName>
                                        </p:attrNameLst>
                                      </p:cBhvr>
                                      <p:tavLst>
                                        <p:tav tm="0">
                                          <p:val>
                                            <p:fltVal val="0.000000"/>
                                          </p:val>
                                        </p:tav>
                                        <p:tav tm="100000">
                                          <p:val>
                                            <p:strVal val="#ppt_w"/>
                                          </p:val>
                                        </p:tav>
                                      </p:tavLst>
                                    </p:anim>
                                    <p:anim calcmode="lin" valueType="num">
                                      <p:cBhvr>
                                        <p:cTn id="13" dur="500" fill="hold"/>
                                        <p:tgtEl>
                                          <p:spTgt spid="17415"/>
                                        </p:tgtEl>
                                        <p:attrNameLst>
                                          <p:attrName>ppt_h</p:attrName>
                                        </p:attrNameLst>
                                      </p:cBhvr>
                                      <p:tavLst>
                                        <p:tav tm="0">
                                          <p:val>
                                            <p:fltVal val="0.000000"/>
                                          </p:val>
                                        </p:tav>
                                        <p:tav tm="100000">
                                          <p:val>
                                            <p:strVal val="#ppt_h"/>
                                          </p:val>
                                        </p:tav>
                                      </p:tavLst>
                                    </p:anim>
                                  </p:childTnLst>
                                </p:cTn>
                              </p:par>
                            </p:childTnLst>
                          </p:cTn>
                        </p:par>
                        <p:par>
                          <p:cTn id="14" fill="hold">
                            <p:stCondLst>
                              <p:cond delay="1000"/>
                            </p:stCondLst>
                            <p:childTnLst>
                              <p:par>
                                <p:cTn id="15" presetID="15" presetClass="entr" presetSubtype="0" fill="hold" nodeType="afterEffect">
                                  <p:stCondLst>
                                    <p:cond delay="0"/>
                                  </p:stCondLst>
                                  <p:childTnLst>
                                    <p:set>
                                      <p:cBhvr>
                                        <p:cTn id="16" dur="1" fill="hold">
                                          <p:stCondLst>
                                            <p:cond delay="0"/>
                                          </p:stCondLst>
                                        </p:cTn>
                                        <p:tgtEl>
                                          <p:spTgt spid="17414"/>
                                        </p:tgtEl>
                                        <p:attrNameLst>
                                          <p:attrName>style.visibility</p:attrName>
                                        </p:attrNameLst>
                                      </p:cBhvr>
                                      <p:to>
                                        <p:strVal val="visible"/>
                                      </p:to>
                                    </p:set>
                                    <p:anim calcmode="lin" valueType="num">
                                      <p:cBhvr>
                                        <p:cTn id="17" dur="1000" fill="hold"/>
                                        <p:tgtEl>
                                          <p:spTgt spid="17414"/>
                                        </p:tgtEl>
                                        <p:attrNameLst>
                                          <p:attrName>ppt_w</p:attrName>
                                        </p:attrNameLst>
                                      </p:cBhvr>
                                      <p:tavLst>
                                        <p:tav tm="0">
                                          <p:val>
                                            <p:fltVal val="0.000000"/>
                                          </p:val>
                                        </p:tav>
                                        <p:tav tm="100000">
                                          <p:val>
                                            <p:strVal val="#ppt_w"/>
                                          </p:val>
                                        </p:tav>
                                      </p:tavLst>
                                    </p:anim>
                                    <p:anim calcmode="lin" valueType="num">
                                      <p:cBhvr>
                                        <p:cTn id="18" dur="1000" fill="hold"/>
                                        <p:tgtEl>
                                          <p:spTgt spid="17414"/>
                                        </p:tgtEl>
                                        <p:attrNameLst>
                                          <p:attrName>ppt_h</p:attrName>
                                        </p:attrNameLst>
                                      </p:cBhvr>
                                      <p:tavLst>
                                        <p:tav tm="0">
                                          <p:val>
                                            <p:fltVal val="0.000000"/>
                                          </p:val>
                                        </p:tav>
                                        <p:tav tm="100000">
                                          <p:val>
                                            <p:strVal val="#ppt_h"/>
                                          </p:val>
                                        </p:tav>
                                      </p:tavLst>
                                    </p:anim>
                                    <p:anim calcmode="lin" valueType="num">
                                      <p:cBhvr>
                                        <p:cTn id="19" dur="1000" fill="hold"/>
                                        <p:tgtEl>
                                          <p:spTgt spid="17414"/>
                                        </p:tgtEl>
                                        <p:attrNameLst>
                                          <p:attrName>ppt_x</p:attrName>
                                        </p:attrNameLst>
                                      </p:cBhvr>
                                      <p:tavLst>
                                        <p:tav tm="0" fmla="#ppt_x+(cos(-2*pi*(1-$))*-#ppt_x-sin(-2*pi*(1-$))*(1-#ppt_y))*(1-$)">
                                          <p:val>
                                            <p:fltVal val="0.000000"/>
                                          </p:val>
                                        </p:tav>
                                        <p:tav tm="100000">
                                          <p:val>
                                            <p:fltVal val="1.000000"/>
                                          </p:val>
                                        </p:tav>
                                      </p:tavLst>
                                    </p:anim>
                                    <p:anim calcmode="lin" valueType="num">
                                      <p:cBhvr>
                                        <p:cTn id="20" dur="1000" fill="hold"/>
                                        <p:tgtEl>
                                          <p:spTgt spid="1741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843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杂技艺术作品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8436" name="Rectangle 3"/>
          <p:cNvSpPr/>
          <p:nvPr/>
        </p:nvSpPr>
        <p:spPr>
          <a:xfrm>
            <a:off x="1828800" y="1571625"/>
            <a:ext cx="3695700" cy="45227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杂技艺术作品：是指杂技、魔术、马戏等通过形体动作和技巧表现的作品。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保护的是艺术成分，而非技巧成分。</a:t>
            </a:r>
            <a:endParaRPr kumimoji="0" lang="en-US" altLang="x-none" sz="3600" b="1" i="0" u="none" strike="noStrike" kern="1200" cap="none" spc="0" normalizeH="0" baseline="0" noProof="1">
              <a:ln>
                <a:noFill/>
              </a:ln>
              <a:solidFill>
                <a:srgbClr val="C00000"/>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8437" name="Picture 5" descr="C:\Documents and Settings\intel\My Documents\My Pictures\杂技.jpg"/>
          <p:cNvPicPr>
            <a:picLocks noChangeAspect="1"/>
          </p:cNvPicPr>
          <p:nvPr/>
        </p:nvPicPr>
        <p:blipFill>
          <a:blip r:embed="rId1"/>
          <a:stretch>
            <a:fillRect/>
          </a:stretch>
        </p:blipFill>
        <p:spPr>
          <a:xfrm>
            <a:off x="5708650" y="1500188"/>
            <a:ext cx="4173538" cy="2538412"/>
          </a:xfrm>
          <a:prstGeom prst="rect">
            <a:avLst/>
          </a:prstGeom>
          <a:noFill/>
          <a:ln w="9525">
            <a:noFill/>
          </a:ln>
        </p:spPr>
      </p:pic>
      <p:pic>
        <p:nvPicPr>
          <p:cNvPr id="18438" name="Picture 7" descr="C:\Documents and Settings\intel\My Documents\My Pictures\杂技2.jpg"/>
          <p:cNvPicPr>
            <a:picLocks noChangeAspect="1"/>
          </p:cNvPicPr>
          <p:nvPr/>
        </p:nvPicPr>
        <p:blipFill>
          <a:blip r:embed="rId2"/>
          <a:stretch>
            <a:fillRect/>
          </a:stretch>
        </p:blipFill>
        <p:spPr>
          <a:xfrm>
            <a:off x="5943600" y="4114800"/>
            <a:ext cx="3962400" cy="25638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checkerboard(across)">
                                      <p:cBhvr>
                                        <p:cTn id="7" dur="500"/>
                                        <p:tgtEl>
                                          <p:spTgt spid="1843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438"/>
                                        </p:tgtEl>
                                        <p:attrNameLst>
                                          <p:attrName>style.visibility</p:attrName>
                                        </p:attrNameLst>
                                      </p:cBhvr>
                                      <p:to>
                                        <p:strVal val="visible"/>
                                      </p:to>
                                    </p:set>
                                    <p:anim calcmode="lin" valueType="num">
                                      <p:cBhvr>
                                        <p:cTn id="11" dur="500" fill="hold"/>
                                        <p:tgtEl>
                                          <p:spTgt spid="18438"/>
                                        </p:tgtEl>
                                        <p:attrNameLst>
                                          <p:attrName>ppt_w</p:attrName>
                                        </p:attrNameLst>
                                      </p:cBhvr>
                                      <p:tavLst>
                                        <p:tav tm="0">
                                          <p:val>
                                            <p:fltVal val="0.000000"/>
                                          </p:val>
                                        </p:tav>
                                        <p:tav tm="100000">
                                          <p:val>
                                            <p:strVal val="#ppt_w"/>
                                          </p:val>
                                        </p:tav>
                                      </p:tavLst>
                                    </p:anim>
                                    <p:anim calcmode="lin" valueType="num">
                                      <p:cBhvr>
                                        <p:cTn id="12" dur="500" fill="hold"/>
                                        <p:tgtEl>
                                          <p:spTgt spid="18438"/>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9459"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（四）美术、建筑作品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19460" name="Picture 1030" descr="C:\Documents and Settings\intel\My Documents\My Pictures\c022s.jpg"/>
          <p:cNvPicPr>
            <a:picLocks noChangeAspect="1"/>
          </p:cNvPicPr>
          <p:nvPr/>
        </p:nvPicPr>
        <p:blipFill>
          <a:blip r:embed="rId1"/>
          <a:stretch>
            <a:fillRect/>
          </a:stretch>
        </p:blipFill>
        <p:spPr>
          <a:xfrm>
            <a:off x="1981200" y="4672013"/>
            <a:ext cx="2590800" cy="2033587"/>
          </a:xfrm>
          <a:prstGeom prst="rect">
            <a:avLst/>
          </a:prstGeom>
          <a:noFill/>
          <a:ln w="9525">
            <a:noFill/>
          </a:ln>
        </p:spPr>
      </p:pic>
      <p:pic>
        <p:nvPicPr>
          <p:cNvPr id="19461" name="Picture 1032" descr="C:\Documents and Settings\intel\My Documents\My Pictures\建筑3.jpg"/>
          <p:cNvPicPr>
            <a:picLocks noChangeAspect="1"/>
          </p:cNvPicPr>
          <p:nvPr/>
        </p:nvPicPr>
        <p:blipFill>
          <a:blip r:embed="rId2"/>
          <a:stretch>
            <a:fillRect/>
          </a:stretch>
        </p:blipFill>
        <p:spPr>
          <a:xfrm>
            <a:off x="4160838" y="3810000"/>
            <a:ext cx="1905000" cy="2286000"/>
          </a:xfrm>
          <a:prstGeom prst="rect">
            <a:avLst/>
          </a:prstGeom>
          <a:noFill/>
          <a:ln w="9525">
            <a:noFill/>
          </a:ln>
        </p:spPr>
      </p:pic>
      <p:pic>
        <p:nvPicPr>
          <p:cNvPr id="19462" name="Picture 1034" descr="C:\Documents and Settings\intel\My Documents\My Pictures\雕塑2.jpg"/>
          <p:cNvPicPr>
            <a:picLocks noChangeAspect="1"/>
          </p:cNvPicPr>
          <p:nvPr/>
        </p:nvPicPr>
        <p:blipFill>
          <a:blip r:embed="rId3"/>
          <a:stretch>
            <a:fillRect/>
          </a:stretch>
        </p:blipFill>
        <p:spPr>
          <a:xfrm>
            <a:off x="6038850" y="3189288"/>
            <a:ext cx="1981200" cy="2251075"/>
          </a:xfrm>
          <a:prstGeom prst="rect">
            <a:avLst/>
          </a:prstGeom>
          <a:noFill/>
          <a:ln w="9525">
            <a:noFill/>
          </a:ln>
        </p:spPr>
      </p:pic>
      <p:pic>
        <p:nvPicPr>
          <p:cNvPr id="19463" name="Picture 9" descr="c:\users\yan\appdata\roaming\360se6\User Data\temp\t01e171675477360316.jpg"/>
          <p:cNvPicPr>
            <a:picLocks noChangeAspect="1"/>
          </p:cNvPicPr>
          <p:nvPr/>
        </p:nvPicPr>
        <p:blipFill>
          <a:blip r:embed="rId4"/>
          <a:stretch>
            <a:fillRect/>
          </a:stretch>
        </p:blipFill>
        <p:spPr>
          <a:xfrm>
            <a:off x="7464425" y="893763"/>
            <a:ext cx="3114675" cy="2286000"/>
          </a:xfrm>
          <a:prstGeom prst="rect">
            <a:avLst/>
          </a:prstGeom>
          <a:noFill/>
          <a:ln w="9525">
            <a:noFill/>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048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美术作品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0484" name="Rectangle 3"/>
          <p:cNvSpPr/>
          <p:nvPr/>
        </p:nvSpPr>
        <p:spPr>
          <a:xfrm>
            <a:off x="856615" y="1571625"/>
            <a:ext cx="4248785" cy="304609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chemeClr val="tx2"/>
                </a:solidFill>
                <a:effectLst/>
                <a:uLnTx/>
                <a:uFillTx/>
                <a:latin typeface="Constantia" panose="02030602050306030303" pitchFamily="18" charset="0"/>
                <a:ea typeface="宋体" panose="02010600030101010101" pitchFamily="2" charset="-122"/>
                <a:cs typeface="+mn-cs"/>
                <a:sym typeface="+mn-ea"/>
              </a:rPr>
              <a:t>美术作品，是指绘画、书法、雕塑等以线条、色彩或者其他方式构成的有审美意义的平面或者立体的造型艺术作品</a:t>
            </a:r>
            <a:r>
              <a:rPr kumimoji="0" lang="zh-CN" altLang="en-US" sz="3200" b="1" i="0" u="none" strike="noStrike" kern="1200" cap="none" spc="0" normalizeH="0" baseline="0" noProof="1">
                <a:ln>
                  <a:noFill/>
                </a:ln>
                <a:solidFill>
                  <a:schemeClr val="tx2"/>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endParaRPr kumimoji="0" lang="en-US" altLang="x-none" sz="3200" b="1" i="0" u="none" strike="noStrike" kern="1200" cap="none" spc="0" normalizeH="0" baseline="0" noProof="1">
              <a:ln>
                <a:noFill/>
              </a:ln>
              <a:solidFill>
                <a:schemeClr val="tx2"/>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20485" name="Picture 6" descr="C:\Documents and Settings\intel\My Documents\My Pictures\美术.jpg"/>
          <p:cNvPicPr>
            <a:picLocks noChangeAspect="1"/>
          </p:cNvPicPr>
          <p:nvPr/>
        </p:nvPicPr>
        <p:blipFill>
          <a:blip r:embed="rId1"/>
          <a:stretch>
            <a:fillRect/>
          </a:stretch>
        </p:blipFill>
        <p:spPr>
          <a:xfrm>
            <a:off x="5181600" y="1219200"/>
            <a:ext cx="4267200" cy="2590800"/>
          </a:xfrm>
          <a:prstGeom prst="rect">
            <a:avLst/>
          </a:prstGeom>
          <a:noFill/>
          <a:ln w="9525">
            <a:noFill/>
          </a:ln>
        </p:spPr>
      </p:pic>
      <p:pic>
        <p:nvPicPr>
          <p:cNvPr id="20486" name="Picture 7" descr="C:\Documents and Settings\intel\My Documents\My Pictures\雕塑.jpg"/>
          <p:cNvPicPr>
            <a:picLocks noChangeAspect="1"/>
          </p:cNvPicPr>
          <p:nvPr/>
        </p:nvPicPr>
        <p:blipFill>
          <a:blip r:embed="rId2"/>
          <a:stretch>
            <a:fillRect/>
          </a:stretch>
        </p:blipFill>
        <p:spPr>
          <a:xfrm>
            <a:off x="5095875" y="3962400"/>
            <a:ext cx="3209925" cy="2757488"/>
          </a:xfrm>
          <a:prstGeom prst="rect">
            <a:avLst/>
          </a:prstGeom>
          <a:noFill/>
          <a:ln w="9525">
            <a:noFill/>
          </a:ln>
        </p:spPr>
      </p:pic>
      <p:pic>
        <p:nvPicPr>
          <p:cNvPr id="20487" name="Picture 8" descr="C:\Documents and Settings\intel\My Documents\My Pictures\书法.jpg"/>
          <p:cNvPicPr>
            <a:picLocks noChangeAspect="1"/>
          </p:cNvPicPr>
          <p:nvPr/>
        </p:nvPicPr>
        <p:blipFill>
          <a:blip r:embed="rId3"/>
          <a:stretch>
            <a:fillRect/>
          </a:stretch>
        </p:blipFill>
        <p:spPr>
          <a:xfrm>
            <a:off x="8610600" y="3962400"/>
            <a:ext cx="1752600" cy="25908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500" fill="hold"/>
                                        <p:tgtEl>
                                          <p:spTgt spid="20485"/>
                                        </p:tgtEl>
                                        <p:attrNameLst>
                                          <p:attrName>ppt_w</p:attrName>
                                        </p:attrNameLst>
                                      </p:cBhvr>
                                      <p:tavLst>
                                        <p:tav tm="0">
                                          <p:val>
                                            <p:fltVal val="0.000000"/>
                                          </p:val>
                                        </p:tav>
                                        <p:tav tm="100000">
                                          <p:val>
                                            <p:strVal val="#ppt_w"/>
                                          </p:val>
                                        </p:tav>
                                      </p:tavLst>
                                    </p:anim>
                                    <p:anim calcmode="lin" valueType="num">
                                      <p:cBhvr>
                                        <p:cTn id="8" dur="500" fill="hold"/>
                                        <p:tgtEl>
                                          <p:spTgt spid="2048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checkerboard(across)">
                                      <p:cBhvr>
                                        <p:cTn id="12" dur="500"/>
                                        <p:tgtEl>
                                          <p:spTgt spid="20486"/>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randombar(horizontal)">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150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建筑作品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1508" name="Rectangle 3"/>
          <p:cNvSpPr/>
          <p:nvPr/>
        </p:nvSpPr>
        <p:spPr>
          <a:xfrm>
            <a:off x="1334770" y="2000250"/>
            <a:ext cx="9806305" cy="107632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建筑作品，是指以建筑物或者构筑物形式表现的有审美意义的作品。</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
        <p:nvSpPr>
          <p:cNvPr id="21509" name="Rectangle 4"/>
          <p:cNvSpPr/>
          <p:nvPr/>
        </p:nvSpPr>
        <p:spPr>
          <a:xfrm>
            <a:off x="1390650" y="3657600"/>
            <a:ext cx="9693275" cy="156845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包括建筑组群规划、建筑形体组合、平面布局、立面处理、内外空间组织及装修、材料、色彩、绿化的考虑等。</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
        <p:nvSpPr>
          <p:cNvPr id="21510" name="Text Box 6"/>
          <p:cNvSpPr txBox="1"/>
          <p:nvPr/>
        </p:nvSpPr>
        <p:spPr>
          <a:xfrm>
            <a:off x="1981200" y="5410200"/>
            <a:ext cx="2133600" cy="584200"/>
          </a:xfrm>
          <a:prstGeom prst="rect">
            <a:avLst/>
          </a:prstGeom>
          <a:noFill/>
          <a:ln w="9525">
            <a:noFill/>
          </a:ln>
        </p:spPr>
        <p:txBody>
          <a:bodyPr>
            <a:spAutoFit/>
          </a:bodyPr>
          <a:lstStyle/>
          <a:p>
            <a:pPr marR="0" defTabSz="914400" eaLnBrk="1" hangingPunct="1">
              <a:spcBef>
                <a:spcPct val="50000"/>
              </a:spcBef>
              <a:buClrTx/>
              <a:buSzTx/>
              <a:buFont typeface="Arial" panose="020B0604020202020204" pitchFamily="34" charset="0"/>
              <a:buNone/>
              <a:defRPr/>
            </a:pPr>
            <a:r>
              <a:rPr kumimoji="0" lang="zh-CN" altLang="en-US" sz="3200" b="1" kern="1200" cap="none" spc="0" normalizeH="0" baseline="0" noProof="1">
                <a:solidFill>
                  <a:srgbClr val="1D2EA9"/>
                </a:solidFill>
                <a:effectLst>
                  <a:outerShdw blurRad="38100" dist="38100" dir="2700000">
                    <a:srgbClr val="000000"/>
                  </a:outerShdw>
                </a:effectLst>
                <a:latin typeface="Times New Roman" panose="02020603050405020304" pitchFamily="18" charset="0"/>
                <a:ea typeface="宋体" panose="02010600030101010101" pitchFamily="2" charset="-122"/>
                <a:cs typeface="+mn-cs"/>
                <a:sym typeface="+mn-ea"/>
              </a:rPr>
              <a:t>（图例）</a:t>
            </a:r>
            <a:endParaRPr kumimoji="0" lang="zh-CN" altLang="en-US" sz="3200" b="1" kern="1200" cap="none" spc="0" normalizeH="0" baseline="0" noProof="1">
              <a:solidFill>
                <a:srgbClr val="1D2EA9"/>
              </a:solidFill>
              <a:effectLst>
                <a:outerShdw blurRad="38100" dist="38100" dir="2700000">
                  <a:srgbClr val="000000"/>
                </a:outerShdw>
              </a:effectLst>
              <a:latin typeface="Times New Roman" panose="02020603050405020304" pitchFamily="18" charset="0"/>
              <a:ea typeface="宋体" panose="02010600030101010101" pitchFamily="2" charset="-122"/>
              <a:cs typeface="+mn-cs"/>
              <a:sym typeface="+mn-ea"/>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pic>
        <p:nvPicPr>
          <p:cNvPr id="22531" name="Picture 4" descr="C:\Documents and Settings\intel\My Documents\My Pictures\建筑.jpg"/>
          <p:cNvPicPr>
            <a:picLocks noChangeAspect="1"/>
          </p:cNvPicPr>
          <p:nvPr/>
        </p:nvPicPr>
        <p:blipFill>
          <a:blip r:embed="rId1"/>
          <a:stretch>
            <a:fillRect/>
          </a:stretch>
        </p:blipFill>
        <p:spPr>
          <a:xfrm>
            <a:off x="1676400" y="1219200"/>
            <a:ext cx="4191000" cy="2582863"/>
          </a:xfrm>
          <a:prstGeom prst="rect">
            <a:avLst/>
          </a:prstGeom>
          <a:noFill/>
          <a:ln w="9525">
            <a:noFill/>
          </a:ln>
        </p:spPr>
      </p:pic>
      <p:pic>
        <p:nvPicPr>
          <p:cNvPr id="22532" name="Picture 5" descr="C:\Documents and Settings\intel\My Documents\My Pictures\建筑4.jpg"/>
          <p:cNvPicPr>
            <a:picLocks noChangeAspect="1"/>
          </p:cNvPicPr>
          <p:nvPr/>
        </p:nvPicPr>
        <p:blipFill>
          <a:blip r:embed="rId2"/>
          <a:stretch>
            <a:fillRect/>
          </a:stretch>
        </p:blipFill>
        <p:spPr>
          <a:xfrm>
            <a:off x="2209800" y="3886200"/>
            <a:ext cx="4343400" cy="2590800"/>
          </a:xfrm>
          <a:prstGeom prst="rect">
            <a:avLst/>
          </a:prstGeom>
          <a:noFill/>
          <a:ln w="9525">
            <a:noFill/>
          </a:ln>
        </p:spPr>
      </p:pic>
      <p:pic>
        <p:nvPicPr>
          <p:cNvPr id="22533" name="Picture 6" descr="C:\Documents and Settings\intel\My Documents\My Pictures\1Coquille_River_Lighthouse_and_Moonset_Bullard%27s_Beach_State_Park_Oregons.jpg"/>
          <p:cNvPicPr>
            <a:picLocks noChangeAspect="1"/>
          </p:cNvPicPr>
          <p:nvPr/>
        </p:nvPicPr>
        <p:blipFill>
          <a:blip r:embed="rId3"/>
          <a:stretch>
            <a:fillRect/>
          </a:stretch>
        </p:blipFill>
        <p:spPr>
          <a:xfrm>
            <a:off x="6477000" y="1295400"/>
            <a:ext cx="3733800" cy="2209800"/>
          </a:xfrm>
          <a:prstGeom prst="rect">
            <a:avLst/>
          </a:prstGeom>
          <a:noFill/>
          <a:ln w="9525">
            <a:noFill/>
          </a:ln>
        </p:spPr>
      </p:pic>
      <p:pic>
        <p:nvPicPr>
          <p:cNvPr id="22534" name="Picture 9" descr="c:\users\yan\appdata\roaming\360se6\User Data\temp\t01e171675477360316.jpg"/>
          <p:cNvPicPr>
            <a:picLocks noChangeAspect="1"/>
          </p:cNvPicPr>
          <p:nvPr/>
        </p:nvPicPr>
        <p:blipFill>
          <a:blip r:embed="rId4"/>
          <a:stretch>
            <a:fillRect/>
          </a:stretch>
        </p:blipFill>
        <p:spPr>
          <a:xfrm>
            <a:off x="7096125" y="3776663"/>
            <a:ext cx="3114675" cy="2286000"/>
          </a:xfrm>
          <a:prstGeom prst="rect">
            <a:avLst/>
          </a:prstGeom>
          <a:noFill/>
          <a:ln w="9525">
            <a:noFill/>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355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（五）摄影作品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3556" name="Rectangle 3"/>
          <p:cNvSpPr/>
          <p:nvPr/>
        </p:nvSpPr>
        <p:spPr>
          <a:xfrm>
            <a:off x="1106805" y="1643380"/>
            <a:ext cx="3124200" cy="304609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摄影作品：是指借助器械在感光材料或者其他介质上记录客观物体形象的艺术作品。</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23557" name="Picture 6" descr="C:\Documents and Settings\intel\My Documents\My Pictures\摄影2.jpg"/>
          <p:cNvPicPr>
            <a:picLocks noChangeAspect="1"/>
          </p:cNvPicPr>
          <p:nvPr/>
        </p:nvPicPr>
        <p:blipFill>
          <a:blip r:embed="rId1"/>
          <a:stretch>
            <a:fillRect/>
          </a:stretch>
        </p:blipFill>
        <p:spPr>
          <a:xfrm>
            <a:off x="4810125" y="1285875"/>
            <a:ext cx="4572000" cy="2849563"/>
          </a:xfrm>
          <a:prstGeom prst="rect">
            <a:avLst/>
          </a:prstGeom>
          <a:noFill/>
          <a:ln w="9525">
            <a:noFill/>
          </a:ln>
        </p:spPr>
      </p:pic>
      <p:pic>
        <p:nvPicPr>
          <p:cNvPr id="23558" name="Picture 9" descr="C:\Documents and Settings\intel\My Documents\My Pictures\摄影.jpg"/>
          <p:cNvPicPr>
            <a:picLocks noChangeAspect="1"/>
          </p:cNvPicPr>
          <p:nvPr/>
        </p:nvPicPr>
        <p:blipFill>
          <a:blip r:embed="rId2"/>
          <a:stretch>
            <a:fillRect/>
          </a:stretch>
        </p:blipFill>
        <p:spPr>
          <a:xfrm>
            <a:off x="6629400" y="4294188"/>
            <a:ext cx="3886200" cy="2411412"/>
          </a:xfrm>
          <a:prstGeom prst="rect">
            <a:avLst/>
          </a:prstGeom>
          <a:noFill/>
          <a:ln w="9525">
            <a:noFill/>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4579" name="Rectangle 2"/>
          <p:cNvSpPr>
            <a:spLocks noGrp="1"/>
          </p:cNvSpPr>
          <p:nvPr>
            <p:ph type="title" idx="4294967295"/>
          </p:nvPr>
        </p:nvSpPr>
        <p:spPr>
          <a:xfrm>
            <a:off x="2166938" y="274638"/>
            <a:ext cx="7586663"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（六</a:t>
            </a:r>
            <a:r>
              <a:rPr kumimoji="0" lang="zh-CN" altLang="en-US" sz="3200" b="1" i="0" u="none" strike="noStrike" kern="1200" cap="none" spc="0" normalizeH="0" baseline="0" noProof="1" smtClean="0">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）视听作品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4580" name="Picture 6" descr="C:\Documents and Settings\intel\My Documents\My Pictures\电影.jpg"/>
          <p:cNvPicPr>
            <a:picLocks noChangeAspect="1"/>
          </p:cNvPicPr>
          <p:nvPr/>
        </p:nvPicPr>
        <p:blipFill>
          <a:blip r:embed="rId1"/>
          <a:stretch>
            <a:fillRect/>
          </a:stretch>
        </p:blipFill>
        <p:spPr>
          <a:xfrm>
            <a:off x="1703388" y="4184650"/>
            <a:ext cx="2743200" cy="2286000"/>
          </a:xfrm>
          <a:prstGeom prst="rect">
            <a:avLst/>
          </a:prstGeom>
          <a:noFill/>
          <a:ln w="9525">
            <a:noFill/>
          </a:ln>
        </p:spPr>
      </p:pic>
      <p:sp>
        <p:nvSpPr>
          <p:cNvPr id="24581" name="Rectangle 4"/>
          <p:cNvSpPr/>
          <p:nvPr/>
        </p:nvSpPr>
        <p:spPr>
          <a:xfrm>
            <a:off x="2133600" y="1524000"/>
            <a:ext cx="8229600" cy="25542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视听作品（以前称为电影作品和以类似摄制电影的方法创作的作品）：是指摄制在一定介质上，由一系列有伴音或者无伴音的画面组成，并且借助适当装置放映或者以其他方式传播的作品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24582" name="Picture 9" descr="C:\Documents and Settings\intel\My Documents\My Pictures\电影2.jpg"/>
          <p:cNvPicPr>
            <a:picLocks noChangeAspect="1"/>
          </p:cNvPicPr>
          <p:nvPr/>
        </p:nvPicPr>
        <p:blipFill>
          <a:blip r:embed="rId2"/>
          <a:stretch>
            <a:fillRect/>
          </a:stretch>
        </p:blipFill>
        <p:spPr>
          <a:xfrm>
            <a:off x="4648200" y="4191000"/>
            <a:ext cx="2743200" cy="2362200"/>
          </a:xfrm>
          <a:prstGeom prst="rect">
            <a:avLst/>
          </a:prstGeom>
          <a:noFill/>
          <a:ln w="9525">
            <a:noFill/>
          </a:ln>
        </p:spPr>
      </p:pic>
      <p:pic>
        <p:nvPicPr>
          <p:cNvPr id="24583" name="Picture 8" descr="C:\Users\yan\Pictures\00229135.jpg"/>
          <p:cNvPicPr>
            <a:picLocks noChangeAspect="1"/>
          </p:cNvPicPr>
          <p:nvPr/>
        </p:nvPicPr>
        <p:blipFill>
          <a:blip r:embed="rId3"/>
          <a:stretch>
            <a:fillRect/>
          </a:stretch>
        </p:blipFill>
        <p:spPr>
          <a:xfrm>
            <a:off x="7464425" y="4319588"/>
            <a:ext cx="3121025" cy="2151062"/>
          </a:xfrm>
          <a:prstGeom prst="rect">
            <a:avLst/>
          </a:prstGeom>
          <a:noFill/>
          <a:ln w="9525">
            <a:noFill/>
          </a:ln>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idx="4294967295"/>
          </p:nvPr>
        </p:nvSpPr>
        <p:spPr/>
        <p:txBody>
          <a:bodyPr vert="horz" wrap="square" lIns="0" tIns="45720" rIns="0" bIns="0" anchor="b" anchorCtr="0"/>
          <a:p>
            <a:r>
              <a:rPr lang="zh-CN" altLang="en-US" dirty="0"/>
              <a:t>一、作品与著作权</a:t>
            </a:r>
            <a:endParaRPr lang="zh-CN" altLang="en-US" dirty="0"/>
          </a:p>
        </p:txBody>
      </p:sp>
      <p:sp>
        <p:nvSpPr>
          <p:cNvPr id="7171" name="Rectangle 3"/>
          <p:cNvSpPr>
            <a:spLocks noGrp="1"/>
          </p:cNvSpPr>
          <p:nvPr>
            <p:ph type="body" idx="4294967295"/>
          </p:nvPr>
        </p:nvSpPr>
        <p:spPr/>
        <p:txBody>
          <a:bodyPr vert="horz" wrap="square" lIns="91440" tIns="45720" rIns="91440" bIns="45720" anchor="t" anchorCtr="0"/>
          <a:p>
            <a:pPr>
              <a:lnSpc>
                <a:spcPct val="90000"/>
              </a:lnSpc>
            </a:pPr>
            <a:r>
              <a:rPr lang="zh-CN" altLang="en-US" sz="3200" b="1" dirty="0"/>
              <a:t>（一）著作权的含义</a:t>
            </a:r>
            <a:endParaRPr lang="zh-CN" altLang="en-US" sz="3200" b="1" dirty="0"/>
          </a:p>
          <a:p>
            <a:pPr>
              <a:lnSpc>
                <a:spcPct val="90000"/>
              </a:lnSpc>
            </a:pPr>
            <a:r>
              <a:rPr lang="zh-CN" altLang="en-US" sz="3200" b="1" dirty="0"/>
              <a:t>狭义的著作权，是指文学、艺术和科学作品的创作者对其所创作的作品享有的权利。</a:t>
            </a:r>
            <a:endParaRPr lang="zh-CN" altLang="en-US" sz="3200" b="1" dirty="0"/>
          </a:p>
          <a:p>
            <a:pPr>
              <a:lnSpc>
                <a:spcPct val="90000"/>
              </a:lnSpc>
            </a:pPr>
            <a:r>
              <a:rPr lang="zh-CN" altLang="en-US" sz="3200" b="1" dirty="0"/>
              <a:t>广义的著作权，还包括作品的传播者，如表演者、录音制品制作者和广播组织者的权利（邻接权）。我国著作权法中的著作权，包括了邻接权（与著作权有关的权利）。</a:t>
            </a:r>
            <a:endParaRPr lang="en-US" altLang="zh-CN" sz="3200" b="1" dirty="0"/>
          </a:p>
          <a:p>
            <a:pPr>
              <a:lnSpc>
                <a:spcPct val="90000"/>
              </a:lnSpc>
            </a:pPr>
            <a:r>
              <a:rPr lang="zh-CN" altLang="en-US" sz="3200" b="1" dirty="0"/>
              <a:t>著作权即版权。</a:t>
            </a:r>
            <a:endParaRPr lang="zh-CN" altLang="en-US" sz="3200" b="1" dirty="0"/>
          </a:p>
          <a:p>
            <a:pPr lvl="2">
              <a:lnSpc>
                <a:spcPct val="90000"/>
              </a:lnSpc>
            </a:pPr>
            <a:r>
              <a:rPr lang="zh-CN" altLang="en-US" sz="2580" b="1" dirty="0"/>
              <a:t>中华人民共和国著作权法第六十二条 </a:t>
            </a:r>
            <a:r>
              <a:rPr lang="zh-CN" altLang="en-US" sz="2580" b="1" dirty="0">
                <a:solidFill>
                  <a:srgbClr val="FF0000"/>
                </a:solidFill>
              </a:rPr>
              <a:t>本法所称的著作权即版权</a:t>
            </a:r>
            <a:r>
              <a:rPr lang="zh-CN" altLang="en-US" sz="2580" b="1" dirty="0"/>
              <a:t>。</a:t>
            </a:r>
            <a:endParaRPr lang="zh-CN" altLang="en-US" sz="2580" b="1" dirty="0"/>
          </a:p>
          <a:p>
            <a:pPr>
              <a:lnSpc>
                <a:spcPct val="90000"/>
              </a:lnSpc>
              <a:buFont typeface="Wingdings" panose="05000000000000000000" pitchFamily="2" charset="2"/>
              <a:buNone/>
            </a:pPr>
            <a:endParaRPr lang="en-US" altLang="zh-CN" b="1" dirty="0"/>
          </a:p>
        </p:txBody>
      </p:sp>
      <p:sp>
        <p:nvSpPr>
          <p:cNvPr id="717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5603" name="Rectangle 2"/>
          <p:cNvSpPr>
            <a:spLocks noGrp="1"/>
          </p:cNvSpPr>
          <p:nvPr>
            <p:ph type="title" idx="4294967295"/>
          </p:nvPr>
        </p:nvSpPr>
        <p:spPr>
          <a:xfrm>
            <a:off x="2024063" y="304800"/>
            <a:ext cx="8415338" cy="112395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（七）工程设计图、产品设计图、地图、示意图等图形作品和模型作品</a:t>
            </a:r>
            <a:endPar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25604" name="Rectangle 3"/>
          <p:cNvSpPr/>
          <p:nvPr/>
        </p:nvSpPr>
        <p:spPr>
          <a:xfrm>
            <a:off x="974090" y="1447800"/>
            <a:ext cx="10159365" cy="255333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工程设计图：是指为拟建工程的实施在技术上和经济上所进行的全面安排提供依据的设计图纸及其说明，它包括制定一整套工程项目技术文件，如各项技术经济依据、计算书、图纸、模型、预算、说明书及其他资料。（图例）</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
        <p:nvSpPr>
          <p:cNvPr id="25605" name="Rectangle 4"/>
          <p:cNvSpPr/>
          <p:nvPr/>
        </p:nvSpPr>
        <p:spPr>
          <a:xfrm>
            <a:off x="974090" y="4220845"/>
            <a:ext cx="10205720" cy="206121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、产品设计图：是从明确产品设计任务起到确定产品的具体结构为止的一系列技术工作的总称。通常包括设计任务书、初步设计、技术设计和工作图设计及其说明。（图例）</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arn(outVertical)">
                                      <p:cBhvr>
                                        <p:cTn id="7" dur="5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barn(outVertical)">
                                      <p:cBhvr>
                                        <p:cTn id="12"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6627" name="Rectangle 3"/>
          <p:cNvSpPr/>
          <p:nvPr/>
        </p:nvSpPr>
        <p:spPr>
          <a:xfrm>
            <a:off x="1320800" y="428625"/>
            <a:ext cx="9607550" cy="107632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、地图</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地理素材的“取舍”和“判断”是地图的独创性。（图例）</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
        <p:nvSpPr>
          <p:cNvPr id="26628" name="Rectangle 4"/>
          <p:cNvSpPr/>
          <p:nvPr/>
        </p:nvSpPr>
        <p:spPr>
          <a:xfrm>
            <a:off x="1276985" y="1753870"/>
            <a:ext cx="10231120" cy="4582160"/>
          </a:xfrm>
          <a:prstGeom prst="rect">
            <a:avLst/>
          </a:prstGeom>
          <a:noFill/>
          <a:ln w="9525">
            <a:noFill/>
          </a:ln>
        </p:spPr>
        <p:txBody>
          <a:bodyPr>
            <a:no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示意图：是指借助于简单的点、线、几何图形和注记等符号来说明内容较为复杂的事物及其原理，或为显示事物的具体形状或轮廓而绘制的略图或草图。包括电路图、工艺流程图、机器设备图、工程项目图、统计图等。 （图例）</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5</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、模型作品，是指为展示、试验或者观测等用途，根据物体的形状和结构，按照一定比例制成的立体作品。</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strips(downRight)">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strips(downRight)">
                                      <p:cBhvr>
                                        <p:cTn id="1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7651"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工程设计图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7652" name="Picture 1031" descr="C:\Documents and Settings\intel\My Documents\My Pictures\工程设计图.jpg"/>
          <p:cNvPicPr>
            <a:picLocks noChangeAspect="1"/>
          </p:cNvPicPr>
          <p:nvPr/>
        </p:nvPicPr>
        <p:blipFill>
          <a:blip r:embed="rId1"/>
          <a:stretch>
            <a:fillRect/>
          </a:stretch>
        </p:blipFill>
        <p:spPr>
          <a:xfrm>
            <a:off x="5943600" y="1524000"/>
            <a:ext cx="4343400" cy="4876800"/>
          </a:xfrm>
          <a:prstGeom prst="rect">
            <a:avLst/>
          </a:prstGeom>
          <a:noFill/>
          <a:ln w="9525">
            <a:noFill/>
          </a:ln>
        </p:spPr>
      </p:pic>
      <p:pic>
        <p:nvPicPr>
          <p:cNvPr id="27653" name="Picture 1030" descr="C:\Documents and Settings\intel\My Documents\My Pictures\建筑图2.jpg"/>
          <p:cNvPicPr>
            <a:picLocks noChangeAspect="1"/>
          </p:cNvPicPr>
          <p:nvPr/>
        </p:nvPicPr>
        <p:blipFill>
          <a:blip r:embed="rId2"/>
          <a:stretch>
            <a:fillRect/>
          </a:stretch>
        </p:blipFill>
        <p:spPr>
          <a:xfrm>
            <a:off x="2133600" y="1524000"/>
            <a:ext cx="3810000" cy="4922838"/>
          </a:xfrm>
          <a:prstGeom prst="rect">
            <a:avLst/>
          </a:prstGeom>
          <a:noFill/>
          <a:ln w="9525">
            <a:noFill/>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8675" name="Rectangle 2"/>
          <p:cNvSpPr>
            <a:spLocks noGrp="1"/>
          </p:cNvSpPr>
          <p:nvPr>
            <p:ph type="title" idx="4294967295"/>
          </p:nvPr>
        </p:nvSpPr>
        <p:spPr>
          <a:xfrm>
            <a:off x="1524000" y="274638"/>
            <a:ext cx="8229600" cy="796925"/>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产品设计图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8676" name="Picture 5" descr="C:\Documents and Settings\intel\My Documents\My Pictures\产品设计图.gif"/>
          <p:cNvPicPr>
            <a:picLocks noChangeAspect="1"/>
          </p:cNvPicPr>
          <p:nvPr/>
        </p:nvPicPr>
        <p:blipFill>
          <a:blip r:embed="rId1"/>
          <a:stretch>
            <a:fillRect/>
          </a:stretch>
        </p:blipFill>
        <p:spPr>
          <a:xfrm>
            <a:off x="2057400" y="1219200"/>
            <a:ext cx="8153400" cy="5180013"/>
          </a:xfrm>
          <a:prstGeom prst="rect">
            <a:avLst/>
          </a:prstGeom>
          <a:noFill/>
          <a:ln w="9525">
            <a:noFill/>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29699" name="Rectangle 2"/>
          <p:cNvSpPr>
            <a:spLocks noGrp="1"/>
          </p:cNvSpPr>
          <p:nvPr>
            <p:ph type="title" idx="4294967295"/>
          </p:nvPr>
        </p:nvSpPr>
        <p:spPr>
          <a:xfrm>
            <a:off x="1524000" y="274638"/>
            <a:ext cx="8229600" cy="72548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地图</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29700" name="Picture 3" descr="C:\Documents and Settings\intel\My Documents\My Pictures\地图.jpg"/>
          <p:cNvPicPr>
            <a:picLocks noChangeAspect="1"/>
          </p:cNvPicPr>
          <p:nvPr/>
        </p:nvPicPr>
        <p:blipFill>
          <a:blip r:embed="rId1"/>
          <a:stretch>
            <a:fillRect/>
          </a:stretch>
        </p:blipFill>
        <p:spPr>
          <a:xfrm>
            <a:off x="1981200" y="990600"/>
            <a:ext cx="8382000" cy="5284788"/>
          </a:xfrm>
          <a:prstGeom prst="rect">
            <a:avLst/>
          </a:prstGeom>
          <a:noFill/>
          <a:ln w="9525">
            <a:noFill/>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0723" name="Rectangle 2050"/>
          <p:cNvSpPr>
            <a:spLocks noGrp="1"/>
          </p:cNvSpPr>
          <p:nvPr>
            <p:ph type="title" idx="4294967295"/>
          </p:nvPr>
        </p:nvSpPr>
        <p:spPr>
          <a:xfrm>
            <a:off x="1524000" y="274638"/>
            <a:ext cx="8229600" cy="511175"/>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9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示意图</a:t>
            </a:r>
            <a:endParaRPr kumimoji="0" lang="zh-CN" altLang="en-US" sz="43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0724" name="Picture 2051" descr="C:\Documents and Settings\intel\My Documents\My Pictures\示意图.bmp"/>
          <p:cNvPicPr>
            <a:picLocks noChangeAspect="1"/>
          </p:cNvPicPr>
          <p:nvPr/>
        </p:nvPicPr>
        <p:blipFill>
          <a:blip r:embed="rId1"/>
          <a:stretch>
            <a:fillRect/>
          </a:stretch>
        </p:blipFill>
        <p:spPr>
          <a:xfrm>
            <a:off x="1905000" y="914400"/>
            <a:ext cx="8458200" cy="5688013"/>
          </a:xfrm>
          <a:prstGeom prst="rect">
            <a:avLst/>
          </a:prstGeom>
          <a:noFill/>
          <a:ln w="9525">
            <a:noFill/>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174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（八）计算机软件</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1748" name="Rectangle 3"/>
          <p:cNvSpPr/>
          <p:nvPr/>
        </p:nvSpPr>
        <p:spPr>
          <a:xfrm>
            <a:off x="1315720" y="1524000"/>
            <a:ext cx="9541510" cy="1814830"/>
          </a:xfrm>
          <a:prstGeom prst="rect">
            <a:avLst/>
          </a:prstGeom>
          <a:noFill/>
          <a:ln w="9525">
            <a:noFill/>
          </a:ln>
        </p:spPr>
        <p:txBody>
          <a:bodyPr wrap="square">
            <a:spAutoFit/>
          </a:bodyPr>
          <a:p>
            <a:pPr eaLnBrk="1" hangingPunct="1">
              <a:spcBef>
                <a:spcPct val="20000"/>
              </a:spcBef>
              <a:buFont typeface="Wingdings" panose="05000000000000000000" pitchFamily="2" charset="2"/>
              <a:buChar char="q"/>
            </a:pPr>
            <a:r>
              <a:rPr lang="zh-CN" altLang="en-US" sz="2800" b="1" dirty="0">
                <a:solidFill>
                  <a:srgbClr val="1D2EA9"/>
                </a:solidFill>
                <a:latin typeface="Arial" panose="020B0604020202020204" pitchFamily="34" charset="0"/>
              </a:rPr>
              <a:t>计算机软件是指为了得到某种结果而可以由计算机等具有信息处理能力的装置执行的代码化指令序列，或者可被自动转换成代码化指令序列的符号化指令序列或者符号化语句序列。</a:t>
            </a:r>
            <a:endParaRPr lang="zh-CN" altLang="en-US" sz="2800" b="1" dirty="0">
              <a:solidFill>
                <a:srgbClr val="1D2EA9"/>
              </a:solidFill>
              <a:latin typeface="Arial" panose="020B0604020202020204" pitchFamily="34" charset="0"/>
            </a:endParaRPr>
          </a:p>
        </p:txBody>
      </p:sp>
      <p:sp>
        <p:nvSpPr>
          <p:cNvPr id="31749" name="Rectangle 4"/>
          <p:cNvSpPr/>
          <p:nvPr/>
        </p:nvSpPr>
        <p:spPr>
          <a:xfrm>
            <a:off x="1267460" y="3429000"/>
            <a:ext cx="9590405" cy="953135"/>
          </a:xfrm>
          <a:prstGeom prst="rect">
            <a:avLst/>
          </a:prstGeom>
          <a:noFill/>
          <a:ln w="9525">
            <a:noFill/>
          </a:ln>
        </p:spPr>
        <p:txBody>
          <a:bodyPr wrap="square">
            <a:spAutoFit/>
          </a:bodyPr>
          <a:p>
            <a:pPr eaLnBrk="1" hangingPunct="1">
              <a:spcBef>
                <a:spcPct val="20000"/>
              </a:spcBef>
              <a:buFont typeface="Wingdings" panose="05000000000000000000" pitchFamily="2" charset="2"/>
              <a:buChar char="q"/>
            </a:pPr>
            <a:r>
              <a:rPr lang="zh-CN" altLang="en-US" sz="2800" b="1" dirty="0">
                <a:solidFill>
                  <a:srgbClr val="1D2EA9"/>
                </a:solidFill>
                <a:latin typeface="Arial" panose="020B0604020202020204" pitchFamily="34" charset="0"/>
              </a:rPr>
              <a:t>计算机程序包括源程序（源代码）和目标程序。同一程序的源程序和目标程序应当视为同一作品。</a:t>
            </a:r>
            <a:endParaRPr lang="zh-CN" altLang="en-US" sz="2800" b="1" dirty="0">
              <a:solidFill>
                <a:srgbClr val="1D2EA9"/>
              </a:solidFill>
              <a:latin typeface="Arial" panose="020B0604020202020204" pitchFamily="34" charset="0"/>
            </a:endParaRPr>
          </a:p>
        </p:txBody>
      </p:sp>
      <p:sp>
        <p:nvSpPr>
          <p:cNvPr id="31750" name="Rectangle 5"/>
          <p:cNvSpPr/>
          <p:nvPr/>
        </p:nvSpPr>
        <p:spPr>
          <a:xfrm>
            <a:off x="1191895" y="4495800"/>
            <a:ext cx="9513570" cy="1814830"/>
          </a:xfrm>
          <a:prstGeom prst="rect">
            <a:avLst/>
          </a:prstGeom>
          <a:noFill/>
          <a:ln w="9525">
            <a:noFill/>
          </a:ln>
        </p:spPr>
        <p:txBody>
          <a:bodyPr wrap="square">
            <a:spAutoFit/>
          </a:bodyPr>
          <a:p>
            <a:pPr eaLnBrk="1" hangingPunct="1">
              <a:buFont typeface="Wingdings" panose="05000000000000000000" pitchFamily="2" charset="2"/>
              <a:buChar char="q"/>
            </a:pPr>
            <a:r>
              <a:rPr lang="zh-CN" altLang="en-US" sz="2800" b="1" dirty="0">
                <a:solidFill>
                  <a:srgbClr val="1D2EA9"/>
                </a:solidFill>
                <a:latin typeface="Arial" panose="020B0604020202020204" pitchFamily="34" charset="0"/>
              </a:rPr>
              <a:t>文档，指用自然语言或者形式化语言所编写的文字资料和图表，用来描述程序的内容、组成、设计、功能规格、开发情况、测试结果及使用方法，如程序设计说明书、流程图、用户手册等。</a:t>
            </a:r>
            <a:endParaRPr lang="zh-CN" altLang="en-US" sz="2800" b="1" dirty="0">
              <a:solidFill>
                <a:srgbClr val="1D2EA9"/>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wipe(up)">
                                      <p:cBhvr>
                                        <p:cTn id="12" dur="500"/>
                                        <p:tgtEl>
                                          <p:spTgt spid="317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1750"/>
                                        </p:tgtEl>
                                        <p:attrNameLst>
                                          <p:attrName>style.visibility</p:attrName>
                                        </p:attrNameLst>
                                      </p:cBhvr>
                                      <p:to>
                                        <p:strVal val="visible"/>
                                      </p:to>
                                    </p:set>
                                    <p:animEffect transition="in" filter="wipe(up)">
                                      <p:cBhvr>
                                        <p:cTn id="17"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p:bldP spid="317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2771" name="Rectangle 2"/>
          <p:cNvSpPr>
            <a:spLocks noGrp="1"/>
          </p:cNvSpPr>
          <p:nvPr>
            <p:ph type="title" idx="4294967295"/>
          </p:nvPr>
        </p:nvSpPr>
        <p:spPr>
          <a:xfrm>
            <a:off x="1524000" y="274638"/>
            <a:ext cx="8229600" cy="796925"/>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（九）符合作品特征的其他智力</a:t>
            </a:r>
            <a:r>
              <a:rPr kumimoji="0" lang="zh-CN" altLang="en-US" sz="3200" b="1" i="0" u="none" strike="noStrike" kern="1200" cap="none" spc="0" normalizeH="0" baseline="0" noProof="1" smtClean="0">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成果</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2772" name="Rectangle 5"/>
          <p:cNvSpPr/>
          <p:nvPr/>
        </p:nvSpPr>
        <p:spPr>
          <a:xfrm>
            <a:off x="1524000" y="2835275"/>
            <a:ext cx="9144000" cy="368300"/>
          </a:xfrm>
          <a:prstGeom prst="rect">
            <a:avLst/>
          </a:prstGeom>
          <a:noFill/>
          <a:ln w="9525">
            <a:noFill/>
          </a:ln>
        </p:spPr>
        <p:txBody>
          <a:bodyPr>
            <a:spAutoFit/>
          </a:bodyPr>
          <a:p>
            <a:pPr eaLnBrk="1" hangingPunct="1">
              <a:buFont typeface="Wingdings 2" panose="05020102010507070707" pitchFamily="18" charset="2"/>
            </a:pPr>
            <a:endParaRPr lang="zh-CN" altLang="zh-CN" dirty="0">
              <a:latin typeface="Constantia" panose="02030602050306030303" pitchFamily="18" charset="0"/>
            </a:endParaRPr>
          </a:p>
        </p:txBody>
      </p:sp>
      <p:sp>
        <p:nvSpPr>
          <p:cNvPr id="32773" name="Rectangle 6"/>
          <p:cNvSpPr/>
          <p:nvPr/>
        </p:nvSpPr>
        <p:spPr>
          <a:xfrm>
            <a:off x="2133600" y="1447800"/>
            <a:ext cx="8153400" cy="368300"/>
          </a:xfrm>
          <a:prstGeom prst="rect">
            <a:avLst/>
          </a:prstGeom>
          <a:noFill/>
          <a:ln w="9525">
            <a:noFill/>
          </a:ln>
        </p:spPr>
        <p:txBody>
          <a:bodyPr>
            <a:spAutoFit/>
          </a:bodyPr>
          <a:p>
            <a:pPr eaLnBrk="1" hangingPunct="1">
              <a:buFont typeface="Wingdings 2" panose="05020102010507070707" pitchFamily="18" charset="2"/>
            </a:pPr>
            <a:endParaRPr lang="zh-CN" altLang="zh-CN" dirty="0">
              <a:latin typeface="Constantia" panose="02030602050306030303" pitchFamily="18" charset="0"/>
            </a:endParaRPr>
          </a:p>
        </p:txBody>
      </p:sp>
      <p:sp>
        <p:nvSpPr>
          <p:cNvPr id="32774" name="TextBox 10"/>
          <p:cNvSpPr txBox="1"/>
          <p:nvPr/>
        </p:nvSpPr>
        <p:spPr>
          <a:xfrm>
            <a:off x="1180465" y="1214755"/>
            <a:ext cx="9970770" cy="4523105"/>
          </a:xfrm>
          <a:prstGeom prst="rect">
            <a:avLst/>
          </a:prstGeom>
          <a:noFill/>
          <a:ln w="9525">
            <a:noFill/>
          </a:ln>
        </p:spPr>
        <p:txBody>
          <a:bodyPr wrap="square">
            <a:spAutoFit/>
          </a:bodyPr>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1</a:t>
            </a:r>
            <a:r>
              <a:rPr lang="zh-CN" altLang="en-US" sz="3200" b="1" dirty="0">
                <a:solidFill>
                  <a:schemeClr val="accent1"/>
                </a:solidFill>
                <a:latin typeface="Constantia" panose="02030602050306030303" pitchFamily="18" charset="0"/>
              </a:rPr>
              <a:t>、演绎作品：改编、翻译、注释、整理已有作品而产生的作品。</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2</a:t>
            </a:r>
            <a:r>
              <a:rPr lang="zh-CN" altLang="en-US" sz="3200" b="1" dirty="0">
                <a:solidFill>
                  <a:schemeClr val="accent1"/>
                </a:solidFill>
                <a:latin typeface="Constantia" panose="02030602050306030303" pitchFamily="18" charset="0"/>
              </a:rPr>
              <a:t>、汇编作品：汇编若干作品、作品的片段或者不构成作品的数据或者其他材料，对其内容的选择或者编排体现独创性的作品。</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3</a:t>
            </a:r>
            <a:r>
              <a:rPr lang="zh-CN" altLang="en-US" sz="3200" b="1" dirty="0">
                <a:solidFill>
                  <a:schemeClr val="accent1"/>
                </a:solidFill>
                <a:latin typeface="Constantia" panose="02030602050306030303" pitchFamily="18" charset="0"/>
              </a:rPr>
              <a:t>、实用艺术品：具有实用性的艺术作品，如：艺术灯台、带有艺术图案的地毯。</a:t>
            </a:r>
            <a:endParaRPr lang="en-US" altLang="zh-CN" sz="3200" b="1" dirty="0">
              <a:solidFill>
                <a:schemeClr val="accent1"/>
              </a:solidFill>
              <a:latin typeface="Constantia" panose="02030602050306030303" pitchFamily="18" charset="0"/>
            </a:endParaRPr>
          </a:p>
          <a:p>
            <a:pPr eaLnBrk="1" hangingPunct="1">
              <a:buFont typeface="Wingdings 2" panose="05020102010507070707" pitchFamily="18" charset="2"/>
            </a:pPr>
            <a:r>
              <a:rPr lang="en-US" altLang="zh-CN" sz="3200" b="1" dirty="0">
                <a:solidFill>
                  <a:schemeClr val="accent1"/>
                </a:solidFill>
                <a:latin typeface="Constantia" panose="02030602050306030303" pitchFamily="18" charset="0"/>
              </a:rPr>
              <a:t>4</a:t>
            </a:r>
            <a:r>
              <a:rPr lang="zh-CN" altLang="en-US" sz="3200" b="1" dirty="0">
                <a:solidFill>
                  <a:schemeClr val="accent1"/>
                </a:solidFill>
                <a:latin typeface="Constantia" panose="02030602050306030303" pitchFamily="18" charset="0"/>
              </a:rPr>
              <a:t>、民间文学艺术作品：是指某一民族、某一地区的传统艺术表述。如：民歌、民间传说等。</a:t>
            </a:r>
            <a:endParaRPr lang="zh-CN" altLang="en-US" sz="3200" b="1" dirty="0">
              <a:solidFill>
                <a:schemeClr val="accent1"/>
              </a:solidFill>
              <a:latin typeface="Constantia" panose="02030602050306030303" pitchFamily="18"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idx="4294967295"/>
          </p:nvPr>
        </p:nvSpPr>
        <p:spPr>
          <a:xfrm>
            <a:off x="1981200" y="428625"/>
            <a:ext cx="8229600" cy="64293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（五）不受著作权保护的对象</a:t>
            </a:r>
            <a:endParaRPr kumimoji="0" lang="zh-CN" altLang="en-US" sz="3200" b="0" i="0" u="none" strike="noStrike" kern="1200" cap="none" spc="0" normalizeH="0" baseline="0" noProof="1">
              <a:ln>
                <a:noFill/>
              </a:ln>
              <a:solidFill>
                <a:schemeClr val="tx2"/>
              </a:solidFill>
              <a:effectLst/>
              <a:uLnTx/>
              <a:uFillTx/>
              <a:latin typeface="黑体" panose="02010609060101010101" pitchFamily="49" charset="-122"/>
              <a:ea typeface="黑体" panose="02010609060101010101" pitchFamily="49" charset="-122"/>
              <a:cs typeface="+mj-cs"/>
            </a:endParaRPr>
          </a:p>
        </p:txBody>
      </p:sp>
      <p:sp>
        <p:nvSpPr>
          <p:cNvPr id="33795" name="内容占位符 2"/>
          <p:cNvSpPr>
            <a:spLocks noGrp="1"/>
          </p:cNvSpPr>
          <p:nvPr>
            <p:ph idx="4294967295"/>
          </p:nvPr>
        </p:nvSpPr>
        <p:spPr>
          <a:xfrm>
            <a:off x="1106170" y="1357630"/>
            <a:ext cx="10449560" cy="4967605"/>
          </a:xfrm>
        </p:spPr>
        <p:txBody>
          <a:bodyPr vert="horz" wrap="square" lIns="91440" tIns="45720" rIns="91440" bIns="45720" numCol="1" anchor="t" anchorCtr="0" compatLnSpc="1"/>
          <a:lstStyle/>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（一）法律、法规，国家机关的决议、决定、命令和其他具有立法、行政、司法性质的文件，及其官方正式译文。</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（二）单纯事实消息</a:t>
            </a:r>
            <a:r>
              <a:rPr kumimoji="0" lang="zh-CN" altLang="en-US" sz="2800" b="1" i="0" u="none" strike="noStrike" kern="1200" cap="none" spc="0" normalizeH="0" baseline="0" noProof="1" smtClean="0">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a:t>
            </a:r>
            <a:endParaRPr kumimoji="0" lang="en-US" altLang="zh-CN" sz="2800" b="1" i="0" u="none" strike="noStrike" kern="1200" cap="none" spc="0" normalizeH="0" baseline="0" noProof="1" smtClean="0">
              <a:ln>
                <a:noFill/>
              </a:ln>
              <a:solidFill>
                <a:srgbClr val="1D2EA9"/>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smtClean="0">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rPr>
              <a:t>三）历法、通用数表、通用表格和公式</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chemeClr val="tx1"/>
                </a:solidFill>
                <a:effectLst/>
                <a:uLnTx/>
                <a:uFillTx/>
                <a:latin typeface="+mn-lt"/>
                <a:ea typeface="+mn-ea"/>
                <a:cs typeface="+mn-cs"/>
              </a:rPr>
              <a:t>2010</a:t>
            </a:r>
            <a:r>
              <a:rPr kumimoji="0" lang="zh-CN" altLang="en-US" sz="2800" b="1" i="0" u="none" strike="noStrike" kern="1200" cap="none" spc="0" normalizeH="0" baseline="0" noProof="1">
                <a:ln>
                  <a:noFill/>
                </a:ln>
                <a:solidFill>
                  <a:schemeClr val="tx1"/>
                </a:solidFill>
                <a:effectLst/>
                <a:uLnTx/>
                <a:uFillTx/>
                <a:latin typeface="+mn-lt"/>
                <a:ea typeface="+mn-ea"/>
                <a:cs typeface="+mn-cs"/>
              </a:rPr>
              <a:t>年修改了第四条。原第四条：依法禁止出版、传播的作品，不受本法保护。著作权人行使著作权，不得违反宪法和法律，不得损害公共利益。</a:t>
            </a:r>
            <a:endParaRPr kumimoji="0" lang="en-US" altLang="x-none" sz="2800" b="1" i="0" u="none" strike="noStrike" kern="1200" cap="none" spc="0" normalizeH="0" baseline="0" noProof="1">
              <a:ln>
                <a:noFill/>
              </a:ln>
              <a:solidFill>
                <a:schemeClr val="tx1"/>
              </a:solidFill>
              <a:effectLst/>
              <a:uLnTx/>
              <a:uFillTx/>
              <a:latin typeface="+mn-lt"/>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smtClean="0">
                <a:ln>
                  <a:noFill/>
                </a:ln>
                <a:solidFill>
                  <a:schemeClr val="tx1"/>
                </a:solidFill>
                <a:effectLst/>
                <a:uLnTx/>
                <a:uFillTx/>
                <a:latin typeface="+mn-lt"/>
                <a:ea typeface="+mn-ea"/>
                <a:cs typeface="+mn-cs"/>
              </a:rPr>
              <a:t>现行著作权法第四</a:t>
            </a:r>
            <a:r>
              <a:rPr kumimoji="0" lang="zh-CN" altLang="en-US" sz="2800" b="1" i="0" u="none" strike="noStrike" kern="1200" cap="none" spc="0" normalizeH="0" baseline="0" noProof="1">
                <a:ln>
                  <a:noFill/>
                </a:ln>
                <a:solidFill>
                  <a:schemeClr val="tx1"/>
                </a:solidFill>
                <a:effectLst/>
                <a:uLnTx/>
                <a:uFillTx/>
                <a:latin typeface="+mn-lt"/>
                <a:ea typeface="+mn-ea"/>
                <a:cs typeface="+mn-cs"/>
              </a:rPr>
              <a:t>条：著作权人和与著作权有关的权利人行使权利，不得违反宪法和法律，不得损害公共利益。国家对作品的出版、传播依法进行监督管理</a:t>
            </a:r>
            <a:r>
              <a:rPr kumimoji="0" lang="zh-CN" altLang="en-US" sz="2800" b="1" i="0" u="none" strike="noStrike" kern="1200" cap="none" spc="0" normalizeH="0" baseline="0" noProof="1" smtClean="0">
                <a:ln>
                  <a:noFill/>
                </a:ln>
                <a:solidFill>
                  <a:schemeClr val="tx1"/>
                </a:solidFill>
                <a:effectLst/>
                <a:uLnTx/>
                <a:uFillTx/>
                <a:latin typeface="+mn-lt"/>
                <a:ea typeface="+mn-ea"/>
                <a:cs typeface="+mn-cs"/>
              </a:rPr>
              <a:t>。</a:t>
            </a:r>
            <a:endParaRPr kumimoji="0" lang="zh-CN" altLang="en-US" sz="2800" b="1" i="0" u="none" strike="noStrike" kern="1200" cap="none" spc="0" normalizeH="0" baseline="0" noProof="1">
              <a:ln>
                <a:noFill/>
              </a:ln>
              <a:solidFill>
                <a:schemeClr val="tx1"/>
              </a:solidFill>
              <a:effectLst/>
              <a:uLnTx/>
              <a:uFillTx/>
              <a:latin typeface="+mn-lt"/>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337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4819" name="Rectangle 1026"/>
          <p:cNvSpPr>
            <a:spLocks noGrp="1"/>
          </p:cNvSpPr>
          <p:nvPr>
            <p:ph type="title" idx="4294967295"/>
          </p:nvPr>
        </p:nvSpPr>
        <p:spPr>
          <a:xfrm>
            <a:off x="2166938" y="685800"/>
            <a:ext cx="8001000" cy="1171575"/>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9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1、法律、法规，国家机关的决议、决定、命令和其他具有立法、行政、司法性质的文件，及其官方正式译文。</a:t>
            </a:r>
            <a:endParaRPr kumimoji="0" lang="zh-CN" altLang="en-US" sz="43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4820" name="Picture 1030" descr="C:\Documents and Settings\intel\My Documents\My Pictures\法律.jpg"/>
          <p:cNvPicPr>
            <a:picLocks noChangeAspect="1"/>
          </p:cNvPicPr>
          <p:nvPr/>
        </p:nvPicPr>
        <p:blipFill>
          <a:blip r:embed="rId1"/>
          <a:stretch>
            <a:fillRect/>
          </a:stretch>
        </p:blipFill>
        <p:spPr>
          <a:xfrm>
            <a:off x="8377238" y="1524000"/>
            <a:ext cx="2290762" cy="2971800"/>
          </a:xfrm>
          <a:prstGeom prst="rect">
            <a:avLst/>
          </a:prstGeom>
          <a:noFill/>
          <a:ln w="9525">
            <a:noFill/>
          </a:ln>
        </p:spPr>
      </p:pic>
      <p:pic>
        <p:nvPicPr>
          <p:cNvPr id="34821" name="Picture 1031" descr="C:\Documents and Settings\intel\My Documents\My Pictures\文件3.jpg"/>
          <p:cNvPicPr>
            <a:picLocks noChangeAspect="1"/>
          </p:cNvPicPr>
          <p:nvPr/>
        </p:nvPicPr>
        <p:blipFill>
          <a:blip r:embed="rId2"/>
          <a:stretch>
            <a:fillRect/>
          </a:stretch>
        </p:blipFill>
        <p:spPr>
          <a:xfrm>
            <a:off x="7848600" y="3124200"/>
            <a:ext cx="2289175" cy="3048000"/>
          </a:xfrm>
          <a:prstGeom prst="rect">
            <a:avLst/>
          </a:prstGeom>
          <a:noFill/>
          <a:ln w="9525">
            <a:noFill/>
          </a:ln>
        </p:spPr>
      </p:pic>
      <p:sp>
        <p:nvSpPr>
          <p:cNvPr id="34823" name="Rectangle 1033"/>
          <p:cNvSpPr/>
          <p:nvPr/>
        </p:nvSpPr>
        <p:spPr>
          <a:xfrm>
            <a:off x="1847850" y="2349500"/>
            <a:ext cx="5562600" cy="353853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法律及类似文件，体现的是国家的意志，不属于任何个人智力创作成果，而且是要求人们普遍了解和遵守的行为规范，所以，对法律、法规及其官方文件的复制、传播和使用不应受到限制。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idx="4294967295"/>
          </p:nvPr>
        </p:nvSpPr>
        <p:spPr/>
        <p:txBody>
          <a:bodyPr vert="horz" wrap="square" lIns="0" tIns="45720" rIns="0" bIns="0" anchor="b" anchorCtr="0"/>
          <a:p>
            <a:r>
              <a:rPr lang="zh-CN" altLang="en-US" dirty="0"/>
              <a:t>一、作品与著作权</a:t>
            </a:r>
            <a:endParaRPr lang="zh-CN" altLang="en-US" dirty="0"/>
          </a:p>
        </p:txBody>
      </p:sp>
      <p:sp>
        <p:nvSpPr>
          <p:cNvPr id="8195" name="Rectangle 3"/>
          <p:cNvSpPr>
            <a:spLocks noGrp="1"/>
          </p:cNvSpPr>
          <p:nvPr>
            <p:ph type="body" idx="4294967295"/>
          </p:nvPr>
        </p:nvSpPr>
        <p:spPr/>
        <p:txBody>
          <a:bodyPr vert="horz" wrap="square" lIns="91440" tIns="45720" rIns="91440" bIns="45720" anchor="t" anchorCtr="0"/>
          <a:p>
            <a:r>
              <a:rPr lang="zh-CN" altLang="en-US" b="1" dirty="0"/>
              <a:t>（二）我国著作权法律、法规</a:t>
            </a:r>
            <a:endParaRPr lang="zh-CN" altLang="en-US" b="1" dirty="0"/>
          </a:p>
          <a:p>
            <a:r>
              <a:rPr lang="en-US" altLang="zh-CN" b="1" dirty="0"/>
              <a:t>1990</a:t>
            </a:r>
            <a:r>
              <a:rPr lang="zh-CN" altLang="en-US" b="1" dirty="0"/>
              <a:t>年</a:t>
            </a:r>
            <a:r>
              <a:rPr lang="en-US" altLang="zh-CN" b="1" dirty="0"/>
              <a:t>9</a:t>
            </a:r>
            <a:r>
              <a:rPr lang="zh-CN" altLang="en-US" b="1" dirty="0"/>
              <a:t>月</a:t>
            </a:r>
            <a:r>
              <a:rPr lang="en-US" altLang="zh-CN" b="1" dirty="0"/>
              <a:t>7</a:t>
            </a:r>
            <a:r>
              <a:rPr lang="zh-CN" altLang="en-US" b="1" dirty="0"/>
              <a:t>日，</a:t>
            </a:r>
            <a:r>
              <a:rPr lang="en-US" altLang="zh-CN" b="1" dirty="0"/>
              <a:t>《</a:t>
            </a:r>
            <a:r>
              <a:rPr lang="zh-CN" altLang="en-US" b="1" dirty="0"/>
              <a:t>中华人民共和国著作权法</a:t>
            </a:r>
            <a:r>
              <a:rPr lang="en-US" altLang="zh-CN" b="1" dirty="0"/>
              <a:t>》</a:t>
            </a:r>
            <a:r>
              <a:rPr lang="zh-CN" altLang="en-US" b="1" dirty="0"/>
              <a:t>制订</a:t>
            </a:r>
            <a:endParaRPr lang="en-US" altLang="zh-CN" b="1" dirty="0"/>
          </a:p>
          <a:p>
            <a:r>
              <a:rPr lang="en-US" altLang="zh-CN" b="1" dirty="0"/>
              <a:t>2001</a:t>
            </a:r>
            <a:r>
              <a:rPr lang="zh-CN" altLang="en-US" b="1" dirty="0"/>
              <a:t>年</a:t>
            </a:r>
            <a:r>
              <a:rPr lang="en-US" altLang="zh-CN" b="1" dirty="0"/>
              <a:t>10</a:t>
            </a:r>
            <a:r>
              <a:rPr lang="zh-CN" altLang="en-US" b="1" dirty="0"/>
              <a:t>月，著作权法第一次修订。</a:t>
            </a:r>
            <a:endParaRPr lang="zh-CN" altLang="en-US" b="1" dirty="0"/>
          </a:p>
          <a:p>
            <a:r>
              <a:rPr lang="en-US" altLang="zh-CN" b="1" dirty="0"/>
              <a:t>2002</a:t>
            </a:r>
            <a:r>
              <a:rPr lang="zh-CN" altLang="en-US" b="1" dirty="0"/>
              <a:t>年</a:t>
            </a:r>
            <a:r>
              <a:rPr lang="en-US" altLang="zh-CN" b="1" dirty="0"/>
              <a:t>8</a:t>
            </a:r>
            <a:r>
              <a:rPr lang="zh-CN" altLang="en-US" b="1" dirty="0"/>
              <a:t>月</a:t>
            </a:r>
            <a:r>
              <a:rPr lang="en-US" altLang="zh-CN" b="1" dirty="0"/>
              <a:t>2</a:t>
            </a:r>
            <a:r>
              <a:rPr lang="zh-CN" altLang="en-US" b="1" dirty="0"/>
              <a:t>日，国务院颁布</a:t>
            </a:r>
            <a:r>
              <a:rPr lang="en-US" altLang="zh-CN" b="1" dirty="0"/>
              <a:t>《</a:t>
            </a:r>
            <a:r>
              <a:rPr lang="zh-CN" altLang="en-US" b="1" dirty="0"/>
              <a:t>中华人民共和国著作权法实施条例</a:t>
            </a:r>
            <a:r>
              <a:rPr lang="en-US" altLang="zh-CN" b="1" dirty="0"/>
              <a:t>》</a:t>
            </a:r>
            <a:r>
              <a:rPr lang="zh-CN" altLang="en-US" b="1" dirty="0"/>
              <a:t>。</a:t>
            </a:r>
            <a:endParaRPr lang="zh-CN" altLang="en-US" b="1" dirty="0"/>
          </a:p>
          <a:p>
            <a:r>
              <a:rPr lang="en-US" altLang="zh-CN" b="1" dirty="0"/>
              <a:t>2010</a:t>
            </a:r>
            <a:r>
              <a:rPr lang="zh-CN" altLang="en-US" b="1" dirty="0"/>
              <a:t>年</a:t>
            </a:r>
            <a:r>
              <a:rPr lang="en-US" altLang="zh-CN" b="1" dirty="0"/>
              <a:t>2</a:t>
            </a:r>
            <a:r>
              <a:rPr lang="zh-CN" altLang="en-US" b="1" dirty="0"/>
              <a:t>月</a:t>
            </a:r>
            <a:r>
              <a:rPr lang="en-US" altLang="zh-CN" b="1" dirty="0"/>
              <a:t>26</a:t>
            </a:r>
            <a:r>
              <a:rPr lang="zh-CN" altLang="en-US" b="1" dirty="0"/>
              <a:t>日，著作权法第二次修订。</a:t>
            </a:r>
            <a:endParaRPr lang="en-US" altLang="zh-CN" b="1" dirty="0"/>
          </a:p>
          <a:p>
            <a:r>
              <a:rPr lang="en-US" altLang="zh-CN" b="1" dirty="0"/>
              <a:t>2020</a:t>
            </a:r>
            <a:r>
              <a:rPr lang="zh-CN" altLang="en-US" b="1" dirty="0"/>
              <a:t>年</a:t>
            </a:r>
            <a:r>
              <a:rPr lang="en-US" altLang="zh-CN" b="1" dirty="0"/>
              <a:t>11</a:t>
            </a:r>
            <a:r>
              <a:rPr lang="zh-CN" altLang="en-US" b="1" dirty="0"/>
              <a:t>月</a:t>
            </a:r>
            <a:r>
              <a:rPr lang="en-US" altLang="zh-CN" b="1" dirty="0"/>
              <a:t>11</a:t>
            </a:r>
            <a:r>
              <a:rPr lang="zh-CN" altLang="en-US" b="1" dirty="0"/>
              <a:t>日，著作权法第三次修订</a:t>
            </a:r>
            <a:endParaRPr lang="zh-CN" altLang="en-US" b="1" dirty="0"/>
          </a:p>
          <a:p>
            <a:endParaRPr lang="en-US" altLang="zh-CN" b="1" dirty="0"/>
          </a:p>
        </p:txBody>
      </p:sp>
      <p:sp>
        <p:nvSpPr>
          <p:cNvPr id="81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5843"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2、单纯事实消息；</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35844" name="Rectangle 1027"/>
          <p:cNvSpPr/>
          <p:nvPr/>
        </p:nvSpPr>
        <p:spPr>
          <a:xfrm>
            <a:off x="2286000" y="1600200"/>
            <a:ext cx="80010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指通过报纸、期刊、电台、电视台等传播媒介报道的单纯事实消息。</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35845" name="Picture 1031" descr="C:\Documents and Settings\intel\My Documents\My Pictures\报纸3.jpg"/>
          <p:cNvPicPr>
            <a:picLocks noChangeAspect="1"/>
          </p:cNvPicPr>
          <p:nvPr/>
        </p:nvPicPr>
        <p:blipFill>
          <a:blip r:embed="rId1"/>
          <a:stretch>
            <a:fillRect/>
          </a:stretch>
        </p:blipFill>
        <p:spPr>
          <a:xfrm>
            <a:off x="7175500" y="2852738"/>
            <a:ext cx="3276600" cy="3276600"/>
          </a:xfrm>
          <a:prstGeom prst="rect">
            <a:avLst/>
          </a:prstGeom>
          <a:noFill/>
          <a:ln w="9525">
            <a:noFill/>
          </a:ln>
        </p:spPr>
      </p:pic>
      <p:pic>
        <p:nvPicPr>
          <p:cNvPr id="35846" name="Picture 8" descr="C:\Users\yan\Pictures\4.jpg"/>
          <p:cNvPicPr>
            <a:picLocks noChangeAspect="1"/>
          </p:cNvPicPr>
          <p:nvPr/>
        </p:nvPicPr>
        <p:blipFill>
          <a:blip r:embed="rId2"/>
          <a:stretch>
            <a:fillRect/>
          </a:stretch>
        </p:blipFill>
        <p:spPr>
          <a:xfrm>
            <a:off x="2424113" y="3644900"/>
            <a:ext cx="4646612" cy="2447925"/>
          </a:xfrm>
          <a:prstGeom prst="rect">
            <a:avLst/>
          </a:prstGeom>
          <a:noFill/>
          <a:ln w="9525">
            <a:noFill/>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6867" name="Rectangle 1026"/>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3、历法、通用数表、通用表格和公式</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36868" name="Picture 1029" descr="C:\Documents and Settings\intel\My Documents\My Pictures\数表.jpg"/>
          <p:cNvPicPr>
            <a:picLocks noChangeAspect="1"/>
          </p:cNvPicPr>
          <p:nvPr/>
        </p:nvPicPr>
        <p:blipFill>
          <a:blip r:embed="rId1"/>
          <a:stretch>
            <a:fillRect/>
          </a:stretch>
        </p:blipFill>
        <p:spPr>
          <a:xfrm>
            <a:off x="4786313" y="3810000"/>
            <a:ext cx="2528887" cy="2971800"/>
          </a:xfrm>
          <a:prstGeom prst="rect">
            <a:avLst/>
          </a:prstGeom>
          <a:noFill/>
          <a:ln w="9525">
            <a:noFill/>
          </a:ln>
        </p:spPr>
      </p:pic>
      <p:pic>
        <p:nvPicPr>
          <p:cNvPr id="36869" name="Picture 1032" descr="C:\Documents and Settings\intel\My Documents\My Pictures\公式.jpg"/>
          <p:cNvPicPr>
            <a:picLocks noChangeAspect="1"/>
          </p:cNvPicPr>
          <p:nvPr/>
        </p:nvPicPr>
        <p:blipFill>
          <a:blip r:embed="rId2"/>
          <a:stretch>
            <a:fillRect/>
          </a:stretch>
        </p:blipFill>
        <p:spPr>
          <a:xfrm>
            <a:off x="6858000" y="3352800"/>
            <a:ext cx="2743200" cy="3048000"/>
          </a:xfrm>
          <a:prstGeom prst="rect">
            <a:avLst/>
          </a:prstGeom>
          <a:noFill/>
          <a:ln w="9525">
            <a:noFill/>
          </a:ln>
        </p:spPr>
      </p:pic>
      <p:pic>
        <p:nvPicPr>
          <p:cNvPr id="36870" name="Picture 1030" descr="C:\Documents and Settings\intel\My Documents\My Pictures\表格.jpg"/>
          <p:cNvPicPr>
            <a:picLocks noChangeAspect="1"/>
          </p:cNvPicPr>
          <p:nvPr/>
        </p:nvPicPr>
        <p:blipFill>
          <a:blip r:embed="rId3"/>
          <a:stretch>
            <a:fillRect/>
          </a:stretch>
        </p:blipFill>
        <p:spPr>
          <a:xfrm>
            <a:off x="8153400" y="1412875"/>
            <a:ext cx="2514600" cy="3598863"/>
          </a:xfrm>
          <a:prstGeom prst="rect">
            <a:avLst/>
          </a:prstGeom>
          <a:noFill/>
          <a:ln w="9525">
            <a:noFill/>
          </a:ln>
        </p:spPr>
      </p:pic>
      <p:sp>
        <p:nvSpPr>
          <p:cNvPr id="36871" name="Rectangle 1033"/>
          <p:cNvSpPr/>
          <p:nvPr/>
        </p:nvSpPr>
        <p:spPr>
          <a:xfrm>
            <a:off x="2133600" y="1524000"/>
            <a:ext cx="5181600" cy="25527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此类作品是人类的共同财富，已为人们所普遍运用，并且其本身就是为了人们加以运用推动社会发展进步的，因而不适用于著作权法保护。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36872" name="Picture 8" descr="C:\Users\yan\Pictures\01300001298694131295347379408_s.jpg"/>
          <p:cNvPicPr>
            <a:picLocks noChangeAspect="1"/>
          </p:cNvPicPr>
          <p:nvPr/>
        </p:nvPicPr>
        <p:blipFill>
          <a:blip r:embed="rId4"/>
          <a:stretch>
            <a:fillRect/>
          </a:stretch>
        </p:blipFill>
        <p:spPr>
          <a:xfrm>
            <a:off x="2208213" y="4292600"/>
            <a:ext cx="1943100" cy="1944688"/>
          </a:xfrm>
          <a:prstGeom prst="rect">
            <a:avLst/>
          </a:prstGeom>
          <a:noFill/>
          <a:ln w="9525">
            <a:noFill/>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a:spLocks noGrp="1"/>
          </p:cNvSpPr>
          <p:nvPr>
            <p:ph type="title" idx="4294967295"/>
          </p:nvPr>
        </p:nvSpPr>
        <p:spPr>
          <a:xfrm>
            <a:off x="1981200" y="428625"/>
            <a:ext cx="8229600" cy="121443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rgbClr val="1D2EA9"/>
                </a:solidFill>
                <a:effectLst>
                  <a:outerShdw blurRad="38100" dist="38100" dir="2700000">
                    <a:srgbClr val="000000"/>
                  </a:outerShdw>
                </a:effectLst>
                <a:uLnTx/>
                <a:uFillTx/>
                <a:latin typeface="华文琥珀" panose="02010800040101010101" pitchFamily="2" charset="-122"/>
                <a:ea typeface="华文琥珀" panose="02010800040101010101" pitchFamily="2" charset="-122"/>
                <a:cs typeface="+mj-cs"/>
              </a:rPr>
              <a:t>二、著作权的内容</a:t>
            </a:r>
            <a:endParaRPr kumimoji="0" lang="zh-CN" altLang="en-US" sz="3200" b="0" i="0" u="none" strike="noStrike" kern="1200" cap="none" spc="0" normalizeH="0" baseline="0" noProof="1">
              <a:ln>
                <a:noFill/>
              </a:ln>
              <a:solidFill>
                <a:schemeClr val="tx2"/>
              </a:solidFill>
              <a:effectLst/>
              <a:uLnTx/>
              <a:uFillTx/>
              <a:latin typeface="华文琥珀" panose="02010800040101010101" pitchFamily="2" charset="-122"/>
              <a:ea typeface="华文琥珀" panose="02010800040101010101" pitchFamily="2" charset="-122"/>
              <a:cs typeface="+mj-cs"/>
            </a:endParaRPr>
          </a:p>
        </p:txBody>
      </p:sp>
      <p:sp>
        <p:nvSpPr>
          <p:cNvPr id="37891" name="内容占位符 2"/>
          <p:cNvSpPr>
            <a:spLocks noGrp="1"/>
          </p:cNvSpPr>
          <p:nvPr>
            <p:ph idx="4294967295"/>
          </p:nvPr>
        </p:nvSpPr>
        <p:spPr>
          <a:xfrm>
            <a:off x="1567815" y="1744980"/>
            <a:ext cx="9980930" cy="4580255"/>
          </a:xfrm>
        </p:spPr>
        <p:txBody>
          <a:bodyPr vert="horz" wrap="square" lIns="91440" tIns="45720" rIns="91440" bIns="45720" numCol="1" anchor="t" anchorCtr="0" compatLnSpc="1"/>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n-cs"/>
              </a:rPr>
              <a:t>一、著作人身权（精神权利）</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mn-ea"/>
                <a:cs typeface="+mn-cs"/>
              </a:rPr>
              <a:t>  </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（一）著作人身权的特点</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（二）著作人身权的内容</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1.</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发表权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2.</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署名权</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3.</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修改权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         4.</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保护作品完整权</a:t>
            </a:r>
            <a:endPar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endParaRP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anose="05020102010507070707" pitchFamily="18" charset="2"/>
              <a:buChar char=""/>
              <a:defRPr/>
            </a:pP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en-US" altLang="x-none"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著作权法</a:t>
            </a:r>
            <a:r>
              <a:rPr kumimoji="0" lang="en-US" altLang="x-none"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a:t>
            </a:r>
            <a:r>
              <a:rPr kumimoji="0" lang="zh-CN" altLang="en-US" sz="24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mn-ea"/>
                <a:cs typeface="+mn-cs"/>
              </a:rPr>
              <a:t>第十条（一）至（四）项）</a:t>
            </a: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378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8915" name="Rectangle 2"/>
          <p:cNvSpPr>
            <a:spLocks noGrp="1"/>
          </p:cNvSpPr>
          <p:nvPr>
            <p:ph type="title" idx="4294967295"/>
          </p:nvPr>
        </p:nvSpPr>
        <p:spPr>
          <a:xfrm>
            <a:off x="2024063" y="1428750"/>
            <a:ext cx="7729538" cy="5715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（一）著作人身权的特点</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endParaRPr>
          </a:p>
        </p:txBody>
      </p:sp>
      <p:sp>
        <p:nvSpPr>
          <p:cNvPr id="38916" name="Rectangle 6"/>
          <p:cNvSpPr/>
          <p:nvPr/>
        </p:nvSpPr>
        <p:spPr>
          <a:xfrm>
            <a:off x="2133600" y="2697163"/>
            <a:ext cx="7924800" cy="5842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具有专属性，通常不得转让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38917" name="Rectangle 7"/>
          <p:cNvSpPr/>
          <p:nvPr/>
        </p:nvSpPr>
        <p:spPr>
          <a:xfrm>
            <a:off x="2133600" y="3505200"/>
            <a:ext cx="80010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不同于民事权利中的其他人身权。因其所依赖的法律事实不同，一是生命的存续，一是作品的创作（无限）</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2"/>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39939" name="Rectangle 2"/>
          <p:cNvSpPr>
            <a:spLocks noGrp="1"/>
          </p:cNvSpPr>
          <p:nvPr>
            <p:ph type="title" idx="4294967295"/>
          </p:nvPr>
        </p:nvSpPr>
        <p:spPr>
          <a:xfrm>
            <a:off x="1524000" y="2143125"/>
            <a:ext cx="8229600" cy="1643063"/>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（二）著作人身权的内容</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096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1.发表权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0964" name="Rectangle 3"/>
          <p:cNvSpPr/>
          <p:nvPr/>
        </p:nvSpPr>
        <p:spPr>
          <a:xfrm>
            <a:off x="2143125" y="1676400"/>
            <a:ext cx="830262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发表权，即决定作品是否公之于众的权利。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0965" name="Rectangle 4"/>
          <p:cNvSpPr/>
          <p:nvPr/>
        </p:nvSpPr>
        <p:spPr>
          <a:xfrm>
            <a:off x="2133600" y="2386013"/>
            <a:ext cx="258603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发表的含义</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0966" name="Rectangle 5"/>
          <p:cNvSpPr/>
          <p:nvPr/>
        </p:nvSpPr>
        <p:spPr>
          <a:xfrm>
            <a:off x="2057400" y="3048000"/>
            <a:ext cx="4473575" cy="485775"/>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为公众所知</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0967" name="Rectangle 6"/>
          <p:cNvSpPr/>
          <p:nvPr/>
        </p:nvSpPr>
        <p:spPr>
          <a:xfrm>
            <a:off x="2057400" y="3662363"/>
            <a:ext cx="7848600" cy="879475"/>
          </a:xfrm>
          <a:prstGeom prst="rect">
            <a:avLst/>
          </a:prstGeom>
          <a:noFill/>
          <a:ln w="9525">
            <a:noFill/>
          </a:ln>
        </p:spPr>
        <p:txBody>
          <a:bodyPr>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发表的形式（出版、广播、展览、表演、放映、演讲、网络传播等）</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0968" name="Rectangle 7"/>
          <p:cNvSpPr/>
          <p:nvPr/>
        </p:nvSpPr>
        <p:spPr>
          <a:xfrm>
            <a:off x="2057400" y="4564063"/>
            <a:ext cx="6514465" cy="485140"/>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发表的唯一性（只能行使一次）</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0969" name="Rectangle 8"/>
          <p:cNvSpPr/>
          <p:nvPr/>
        </p:nvSpPr>
        <p:spPr>
          <a:xfrm>
            <a:off x="2057400" y="5173663"/>
            <a:ext cx="5697538" cy="485775"/>
          </a:xfrm>
          <a:prstGeom prst="rect">
            <a:avLst/>
          </a:prstGeom>
          <a:noFill/>
          <a:ln w="9525">
            <a:noFill/>
          </a:ln>
        </p:spPr>
        <p:txBody>
          <a:bodyPr wrap="none">
            <a:spAutoFit/>
          </a:body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发表受到第三人权利的制约</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blinds(horizontal)">
                                      <p:cBhvr>
                                        <p:cTn id="11" dur="500"/>
                                        <p:tgtEl>
                                          <p:spTgt spid="40965"/>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40966"/>
                                        </p:tgtEl>
                                        <p:attrNameLst>
                                          <p:attrName>style.visibility</p:attrName>
                                        </p:attrNameLst>
                                      </p:cBhvr>
                                      <p:to>
                                        <p:strVal val="visible"/>
                                      </p:to>
                                    </p:set>
                                    <p:animEffect transition="in" filter="blinds(horizontal)">
                                      <p:cBhvr>
                                        <p:cTn id="15" dur="500"/>
                                        <p:tgtEl>
                                          <p:spTgt spid="40966"/>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40967"/>
                                        </p:tgtEl>
                                        <p:attrNameLst>
                                          <p:attrName>style.visibility</p:attrName>
                                        </p:attrNameLst>
                                      </p:cBhvr>
                                      <p:to>
                                        <p:strVal val="visible"/>
                                      </p:to>
                                    </p:set>
                                    <p:animEffect transition="in" filter="blinds(horizontal)">
                                      <p:cBhvr>
                                        <p:cTn id="19" dur="500"/>
                                        <p:tgtEl>
                                          <p:spTgt spid="40967"/>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40968"/>
                                        </p:tgtEl>
                                        <p:attrNameLst>
                                          <p:attrName>style.visibility</p:attrName>
                                        </p:attrNameLst>
                                      </p:cBhvr>
                                      <p:to>
                                        <p:strVal val="visible"/>
                                      </p:to>
                                    </p:set>
                                    <p:animEffect transition="in" filter="blinds(horizontal)">
                                      <p:cBhvr>
                                        <p:cTn id="23" dur="500"/>
                                        <p:tgtEl>
                                          <p:spTgt spid="40968"/>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40969"/>
                                        </p:tgtEl>
                                        <p:attrNameLst>
                                          <p:attrName>style.visibility</p:attrName>
                                        </p:attrNameLst>
                                      </p:cBhvr>
                                      <p:to>
                                        <p:strVal val="visible"/>
                                      </p:to>
                                    </p:set>
                                    <p:animEffect transition="in" filter="blinds(horizontal)">
                                      <p:cBhvr>
                                        <p:cTn id="27" dur="500"/>
                                        <p:tgtEl>
                                          <p:spTgt spid="4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P spid="40966" grpId="0"/>
      <p:bldP spid="40967" grpId="0"/>
      <p:bldP spid="40968" grpId="0"/>
      <p:bldP spid="409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8"/>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1987" name="Rectangle 2"/>
          <p:cNvSpPr>
            <a:spLocks noGrp="1"/>
          </p:cNvSpPr>
          <p:nvPr>
            <p:ph type="title" idx="4294967295"/>
          </p:nvPr>
        </p:nvSpPr>
        <p:spPr>
          <a:xfrm>
            <a:off x="1524000" y="274638"/>
            <a:ext cx="8229600" cy="1011238"/>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2.署名权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1988" name="Rectangle 5"/>
          <p:cNvSpPr/>
          <p:nvPr/>
        </p:nvSpPr>
        <p:spPr>
          <a:xfrm>
            <a:off x="2133600" y="1524000"/>
            <a:ext cx="82296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署名权，即表明作者身份，在作品上署名的权利。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1989" name="Rectangle 6"/>
          <p:cNvSpPr/>
          <p:nvPr/>
        </p:nvSpPr>
        <p:spPr>
          <a:xfrm>
            <a:off x="2076450" y="3048000"/>
            <a:ext cx="58531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方式有：真名、假名、匿名。</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1990" name="Rectangle 7"/>
          <p:cNvSpPr/>
          <p:nvPr/>
        </p:nvSpPr>
        <p:spPr>
          <a:xfrm>
            <a:off x="2133600" y="3657600"/>
            <a:ext cx="80010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作者不署名，不等于没有或放弃署名权和其他著作权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1991" name="Rectangle 9"/>
          <p:cNvSpPr/>
          <p:nvPr/>
        </p:nvSpPr>
        <p:spPr>
          <a:xfrm>
            <a:off x="2133600" y="5287963"/>
            <a:ext cx="66659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冒名。署名家之名</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侵犯著作权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3011" name="Rectangle 2"/>
          <p:cNvSpPr>
            <a:spLocks noGrp="1"/>
          </p:cNvSpPr>
          <p:nvPr>
            <p:ph type="title" idx="4294967295"/>
          </p:nvPr>
        </p:nvSpPr>
        <p:spPr>
          <a:xfrm>
            <a:off x="1524000" y="274638"/>
            <a:ext cx="8229600" cy="9398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3.修改权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3012" name="Rectangle 5"/>
          <p:cNvSpPr/>
          <p:nvPr/>
        </p:nvSpPr>
        <p:spPr>
          <a:xfrm>
            <a:off x="2133600" y="15240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修改权，即修改或者授权他人修改作品的权利。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3013" name="Rectangle 6"/>
          <p:cNvSpPr/>
          <p:nvPr/>
        </p:nvSpPr>
        <p:spPr>
          <a:xfrm>
            <a:off x="2209800" y="3657600"/>
            <a:ext cx="80772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修改权不是绝对的。</a:t>
            </a: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不能对抗物权（美术作品、建筑作品物权）。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403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4.保护作品完整权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4036" name="Rectangle 5"/>
          <p:cNvSpPr/>
          <p:nvPr/>
        </p:nvSpPr>
        <p:spPr>
          <a:xfrm>
            <a:off x="1343660" y="1557020"/>
            <a:ext cx="9806305" cy="2306955"/>
          </a:xfrm>
          <a:prstGeom prst="rect">
            <a:avLst/>
          </a:prstGeom>
          <a:noFill/>
          <a:ln w="9525">
            <a:noFill/>
          </a:ln>
        </p:spPr>
        <p:txBody>
          <a:bodyPr wrap="square">
            <a:spAutoFit/>
          </a:bodyPr>
          <a:lstStyle/>
          <a:p>
            <a:pPr marL="0" marR="0" lvl="0" indent="0" algn="l" defTabSz="914400" rtl="0" eaLnBrk="1" hangingPunct="1">
              <a:lnSpc>
                <a:spcPct val="15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保护作品完整权，即保护作品不受歪曲、篡改的权利，即作者在作品中表达的思想、观点、事实和感情不被改动、曲解、阉割、丑化。</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20"/>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5059" name="Rectangle 2"/>
          <p:cNvSpPr>
            <a:spLocks noGrp="1"/>
          </p:cNvSpPr>
          <p:nvPr>
            <p:ph type="title" idx="4294967295"/>
          </p:nvPr>
        </p:nvSpPr>
        <p:spPr>
          <a:xfrm>
            <a:off x="1952625" y="1071563"/>
            <a:ext cx="7800975" cy="92868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j-cs"/>
              </a:rPr>
              <a:t>二、著作财产权（经济权利）</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5060" name="Rectangle 5"/>
          <p:cNvSpPr/>
          <p:nvPr/>
        </p:nvSpPr>
        <p:spPr>
          <a:xfrm>
            <a:off x="2286000" y="28194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复制权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1" name="Rectangle 6"/>
          <p:cNvSpPr/>
          <p:nvPr/>
        </p:nvSpPr>
        <p:spPr>
          <a:xfrm>
            <a:off x="2286000" y="32305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发行权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2" name="Rectangle 7"/>
          <p:cNvSpPr/>
          <p:nvPr/>
        </p:nvSpPr>
        <p:spPr>
          <a:xfrm>
            <a:off x="2286000" y="36115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出租权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3" name="Rectangle 8"/>
          <p:cNvSpPr/>
          <p:nvPr/>
        </p:nvSpPr>
        <p:spPr>
          <a:xfrm>
            <a:off x="2286000" y="40687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4.</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展览权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4" name="Rectangle 9"/>
          <p:cNvSpPr/>
          <p:nvPr/>
        </p:nvSpPr>
        <p:spPr>
          <a:xfrm>
            <a:off x="2286000" y="45259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5.</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表演权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5" name="Rectangle 10"/>
          <p:cNvSpPr/>
          <p:nvPr/>
        </p:nvSpPr>
        <p:spPr>
          <a:xfrm>
            <a:off x="2286000" y="49530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6.</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放映权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6" name="Rectangle 11"/>
          <p:cNvSpPr/>
          <p:nvPr/>
        </p:nvSpPr>
        <p:spPr>
          <a:xfrm>
            <a:off x="2286000" y="5364163"/>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7.</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广播权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7" name="Rectangle 12"/>
          <p:cNvSpPr/>
          <p:nvPr/>
        </p:nvSpPr>
        <p:spPr>
          <a:xfrm>
            <a:off x="5105400" y="2819400"/>
            <a:ext cx="345122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8.</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信息网络传播权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8" name="Rectangle 14"/>
          <p:cNvSpPr/>
          <p:nvPr/>
        </p:nvSpPr>
        <p:spPr>
          <a:xfrm>
            <a:off x="5105400" y="3200400"/>
            <a:ext cx="1817688"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9.</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摄制权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69" name="Rectangle 15"/>
          <p:cNvSpPr/>
          <p:nvPr/>
        </p:nvSpPr>
        <p:spPr>
          <a:xfrm>
            <a:off x="4911725" y="3581400"/>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10.</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改编权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70" name="Rectangle 16"/>
          <p:cNvSpPr/>
          <p:nvPr/>
        </p:nvSpPr>
        <p:spPr>
          <a:xfrm>
            <a:off x="4911725" y="3992563"/>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11.</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翻译权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71" name="Rectangle 17"/>
          <p:cNvSpPr/>
          <p:nvPr/>
        </p:nvSpPr>
        <p:spPr>
          <a:xfrm>
            <a:off x="4911725" y="4449763"/>
            <a:ext cx="20224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12.</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汇编权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73" name="Rectangle 19"/>
          <p:cNvSpPr/>
          <p:nvPr/>
        </p:nvSpPr>
        <p:spPr>
          <a:xfrm>
            <a:off x="4919663" y="5033963"/>
            <a:ext cx="5424488" cy="1077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13.</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应当由著作权人享有的其他权利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5074" name="Rectangle 20"/>
          <p:cNvSpPr/>
          <p:nvPr/>
        </p:nvSpPr>
        <p:spPr>
          <a:xfrm>
            <a:off x="1830388" y="6262688"/>
            <a:ext cx="7332663" cy="522288"/>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著作权法</a:t>
            </a:r>
            <a:r>
              <a:rPr kumimoji="0" lang="en-US" altLang="x-none"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第十条（五）至（十七）项）</a:t>
            </a:r>
            <a:endParaRPr kumimoji="0" lang="zh-CN" altLang="en-US" sz="2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vertical)">
                                      <p:cBhvr>
                                        <p:cTn id="7" dur="500"/>
                                        <p:tgtEl>
                                          <p:spTgt spid="45060"/>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45061"/>
                                        </p:tgtEl>
                                        <p:attrNameLst>
                                          <p:attrName>style.visibility</p:attrName>
                                        </p:attrNameLst>
                                      </p:cBhvr>
                                      <p:to>
                                        <p:strVal val="visible"/>
                                      </p:to>
                                    </p:set>
                                    <p:animEffect transition="in" filter="blinds(vertical)">
                                      <p:cBhvr>
                                        <p:cTn id="11" dur="500"/>
                                        <p:tgtEl>
                                          <p:spTgt spid="45061"/>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45062"/>
                                        </p:tgtEl>
                                        <p:attrNameLst>
                                          <p:attrName>style.visibility</p:attrName>
                                        </p:attrNameLst>
                                      </p:cBhvr>
                                      <p:to>
                                        <p:strVal val="visible"/>
                                      </p:to>
                                    </p:set>
                                    <p:animEffect transition="in" filter="blinds(vertical)">
                                      <p:cBhvr>
                                        <p:cTn id="15" dur="500"/>
                                        <p:tgtEl>
                                          <p:spTgt spid="45062"/>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45063"/>
                                        </p:tgtEl>
                                        <p:attrNameLst>
                                          <p:attrName>style.visibility</p:attrName>
                                        </p:attrNameLst>
                                      </p:cBhvr>
                                      <p:to>
                                        <p:strVal val="visible"/>
                                      </p:to>
                                    </p:set>
                                    <p:animEffect transition="in" filter="blinds(vertical)">
                                      <p:cBhvr>
                                        <p:cTn id="19" dur="500"/>
                                        <p:tgtEl>
                                          <p:spTgt spid="45063"/>
                                        </p:tgtEl>
                                      </p:cBhvr>
                                    </p:animEffect>
                                  </p:childTnLst>
                                </p:cTn>
                              </p:par>
                            </p:childTnLst>
                          </p:cTn>
                        </p:par>
                        <p:par>
                          <p:cTn id="20" fill="hold">
                            <p:stCondLst>
                              <p:cond delay="2000"/>
                            </p:stCondLst>
                            <p:childTnLst>
                              <p:par>
                                <p:cTn id="21" presetID="3" presetClass="entr" presetSubtype="5" fill="hold" grpId="0" nodeType="afterEffect">
                                  <p:stCondLst>
                                    <p:cond delay="0"/>
                                  </p:stCondLst>
                                  <p:childTnLst>
                                    <p:set>
                                      <p:cBhvr>
                                        <p:cTn id="22" dur="1" fill="hold">
                                          <p:stCondLst>
                                            <p:cond delay="0"/>
                                          </p:stCondLst>
                                        </p:cTn>
                                        <p:tgtEl>
                                          <p:spTgt spid="45064"/>
                                        </p:tgtEl>
                                        <p:attrNameLst>
                                          <p:attrName>style.visibility</p:attrName>
                                        </p:attrNameLst>
                                      </p:cBhvr>
                                      <p:to>
                                        <p:strVal val="visible"/>
                                      </p:to>
                                    </p:set>
                                    <p:animEffect transition="in" filter="blinds(vertical)">
                                      <p:cBhvr>
                                        <p:cTn id="23" dur="500"/>
                                        <p:tgtEl>
                                          <p:spTgt spid="45064"/>
                                        </p:tgtEl>
                                      </p:cBhvr>
                                    </p:animEffect>
                                  </p:childTnLst>
                                </p:cTn>
                              </p:par>
                            </p:childTnLst>
                          </p:cTn>
                        </p:par>
                        <p:par>
                          <p:cTn id="24" fill="hold">
                            <p:stCondLst>
                              <p:cond delay="2500"/>
                            </p:stCondLst>
                            <p:childTnLst>
                              <p:par>
                                <p:cTn id="25" presetID="3" presetClass="entr" presetSubtype="5" fill="hold" grpId="0" nodeType="afterEffect">
                                  <p:stCondLst>
                                    <p:cond delay="0"/>
                                  </p:stCondLst>
                                  <p:childTnLst>
                                    <p:set>
                                      <p:cBhvr>
                                        <p:cTn id="26" dur="1" fill="hold">
                                          <p:stCondLst>
                                            <p:cond delay="0"/>
                                          </p:stCondLst>
                                        </p:cTn>
                                        <p:tgtEl>
                                          <p:spTgt spid="45065"/>
                                        </p:tgtEl>
                                        <p:attrNameLst>
                                          <p:attrName>style.visibility</p:attrName>
                                        </p:attrNameLst>
                                      </p:cBhvr>
                                      <p:to>
                                        <p:strVal val="visible"/>
                                      </p:to>
                                    </p:set>
                                    <p:animEffect transition="in" filter="blinds(vertical)">
                                      <p:cBhvr>
                                        <p:cTn id="27" dur="500"/>
                                        <p:tgtEl>
                                          <p:spTgt spid="45065"/>
                                        </p:tgtEl>
                                      </p:cBhvr>
                                    </p:animEffect>
                                  </p:childTnLst>
                                </p:cTn>
                              </p:par>
                            </p:childTnLst>
                          </p:cTn>
                        </p:par>
                        <p:par>
                          <p:cTn id="28" fill="hold">
                            <p:stCondLst>
                              <p:cond delay="3000"/>
                            </p:stCondLst>
                            <p:childTnLst>
                              <p:par>
                                <p:cTn id="29" presetID="3" presetClass="entr" presetSubtype="5" fill="hold" grpId="0" nodeType="afterEffect">
                                  <p:stCondLst>
                                    <p:cond delay="0"/>
                                  </p:stCondLst>
                                  <p:childTnLst>
                                    <p:set>
                                      <p:cBhvr>
                                        <p:cTn id="30" dur="1" fill="hold">
                                          <p:stCondLst>
                                            <p:cond delay="0"/>
                                          </p:stCondLst>
                                        </p:cTn>
                                        <p:tgtEl>
                                          <p:spTgt spid="45066"/>
                                        </p:tgtEl>
                                        <p:attrNameLst>
                                          <p:attrName>style.visibility</p:attrName>
                                        </p:attrNameLst>
                                      </p:cBhvr>
                                      <p:to>
                                        <p:strVal val="visible"/>
                                      </p:to>
                                    </p:set>
                                    <p:animEffect transition="in" filter="blinds(vertical)">
                                      <p:cBhvr>
                                        <p:cTn id="31" dur="500"/>
                                        <p:tgtEl>
                                          <p:spTgt spid="45066"/>
                                        </p:tgtEl>
                                      </p:cBhvr>
                                    </p:animEffect>
                                  </p:childTnLst>
                                </p:cTn>
                              </p:par>
                            </p:childTnLst>
                          </p:cTn>
                        </p:par>
                        <p:par>
                          <p:cTn id="32" fill="hold">
                            <p:stCondLst>
                              <p:cond delay="3500"/>
                            </p:stCondLst>
                            <p:childTnLst>
                              <p:par>
                                <p:cTn id="33" presetID="3" presetClass="entr" presetSubtype="5" fill="hold" grpId="0" nodeType="afterEffect">
                                  <p:stCondLst>
                                    <p:cond delay="0"/>
                                  </p:stCondLst>
                                  <p:childTnLst>
                                    <p:set>
                                      <p:cBhvr>
                                        <p:cTn id="34" dur="1" fill="hold">
                                          <p:stCondLst>
                                            <p:cond delay="0"/>
                                          </p:stCondLst>
                                        </p:cTn>
                                        <p:tgtEl>
                                          <p:spTgt spid="45067"/>
                                        </p:tgtEl>
                                        <p:attrNameLst>
                                          <p:attrName>style.visibility</p:attrName>
                                        </p:attrNameLst>
                                      </p:cBhvr>
                                      <p:to>
                                        <p:strVal val="visible"/>
                                      </p:to>
                                    </p:set>
                                    <p:animEffect transition="in" filter="blinds(vertical)">
                                      <p:cBhvr>
                                        <p:cTn id="35" dur="500"/>
                                        <p:tgtEl>
                                          <p:spTgt spid="45067"/>
                                        </p:tgtEl>
                                      </p:cBhvr>
                                    </p:animEffect>
                                  </p:childTnLst>
                                </p:cTn>
                              </p:par>
                            </p:childTnLst>
                          </p:cTn>
                        </p:par>
                        <p:par>
                          <p:cTn id="36" fill="hold">
                            <p:stCondLst>
                              <p:cond delay="4000"/>
                            </p:stCondLst>
                            <p:childTnLst>
                              <p:par>
                                <p:cTn id="37" presetID="3" presetClass="entr" presetSubtype="5" fill="hold" grpId="0" nodeType="afterEffect">
                                  <p:stCondLst>
                                    <p:cond delay="0"/>
                                  </p:stCondLst>
                                  <p:childTnLst>
                                    <p:set>
                                      <p:cBhvr>
                                        <p:cTn id="38" dur="1" fill="hold">
                                          <p:stCondLst>
                                            <p:cond delay="0"/>
                                          </p:stCondLst>
                                        </p:cTn>
                                        <p:tgtEl>
                                          <p:spTgt spid="45068"/>
                                        </p:tgtEl>
                                        <p:attrNameLst>
                                          <p:attrName>style.visibility</p:attrName>
                                        </p:attrNameLst>
                                      </p:cBhvr>
                                      <p:to>
                                        <p:strVal val="visible"/>
                                      </p:to>
                                    </p:set>
                                    <p:animEffect transition="in" filter="blinds(vertical)">
                                      <p:cBhvr>
                                        <p:cTn id="39" dur="500"/>
                                        <p:tgtEl>
                                          <p:spTgt spid="45068"/>
                                        </p:tgtEl>
                                      </p:cBhvr>
                                    </p:animEffect>
                                  </p:childTnLst>
                                </p:cTn>
                              </p:par>
                            </p:childTnLst>
                          </p:cTn>
                        </p:par>
                        <p:par>
                          <p:cTn id="40" fill="hold">
                            <p:stCondLst>
                              <p:cond delay="4500"/>
                            </p:stCondLst>
                            <p:childTnLst>
                              <p:par>
                                <p:cTn id="41" presetID="3" presetClass="entr" presetSubtype="5" fill="hold" grpId="0" nodeType="afterEffect">
                                  <p:stCondLst>
                                    <p:cond delay="0"/>
                                  </p:stCondLst>
                                  <p:childTnLst>
                                    <p:set>
                                      <p:cBhvr>
                                        <p:cTn id="42" dur="1" fill="hold">
                                          <p:stCondLst>
                                            <p:cond delay="0"/>
                                          </p:stCondLst>
                                        </p:cTn>
                                        <p:tgtEl>
                                          <p:spTgt spid="45069"/>
                                        </p:tgtEl>
                                        <p:attrNameLst>
                                          <p:attrName>style.visibility</p:attrName>
                                        </p:attrNameLst>
                                      </p:cBhvr>
                                      <p:to>
                                        <p:strVal val="visible"/>
                                      </p:to>
                                    </p:set>
                                    <p:animEffect transition="in" filter="blinds(vertical)">
                                      <p:cBhvr>
                                        <p:cTn id="43" dur="500"/>
                                        <p:tgtEl>
                                          <p:spTgt spid="45069"/>
                                        </p:tgtEl>
                                      </p:cBhvr>
                                    </p:animEffect>
                                  </p:childTnLst>
                                </p:cTn>
                              </p:par>
                            </p:childTnLst>
                          </p:cTn>
                        </p:par>
                        <p:par>
                          <p:cTn id="44" fill="hold">
                            <p:stCondLst>
                              <p:cond delay="5000"/>
                            </p:stCondLst>
                            <p:childTnLst>
                              <p:par>
                                <p:cTn id="45" presetID="3" presetClass="entr" presetSubtype="5" fill="hold" grpId="0" nodeType="afterEffect">
                                  <p:stCondLst>
                                    <p:cond delay="0"/>
                                  </p:stCondLst>
                                  <p:childTnLst>
                                    <p:set>
                                      <p:cBhvr>
                                        <p:cTn id="46" dur="1" fill="hold">
                                          <p:stCondLst>
                                            <p:cond delay="0"/>
                                          </p:stCondLst>
                                        </p:cTn>
                                        <p:tgtEl>
                                          <p:spTgt spid="45070"/>
                                        </p:tgtEl>
                                        <p:attrNameLst>
                                          <p:attrName>style.visibility</p:attrName>
                                        </p:attrNameLst>
                                      </p:cBhvr>
                                      <p:to>
                                        <p:strVal val="visible"/>
                                      </p:to>
                                    </p:set>
                                    <p:animEffect transition="in" filter="blinds(vertical)">
                                      <p:cBhvr>
                                        <p:cTn id="47" dur="500"/>
                                        <p:tgtEl>
                                          <p:spTgt spid="45070"/>
                                        </p:tgtEl>
                                      </p:cBhvr>
                                    </p:animEffect>
                                  </p:childTnLst>
                                </p:cTn>
                              </p:par>
                            </p:childTnLst>
                          </p:cTn>
                        </p:par>
                        <p:par>
                          <p:cTn id="48" fill="hold">
                            <p:stCondLst>
                              <p:cond delay="5500"/>
                            </p:stCondLst>
                            <p:childTnLst>
                              <p:par>
                                <p:cTn id="49" presetID="3" presetClass="entr" presetSubtype="5" fill="hold" grpId="0" nodeType="afterEffect">
                                  <p:stCondLst>
                                    <p:cond delay="0"/>
                                  </p:stCondLst>
                                  <p:childTnLst>
                                    <p:set>
                                      <p:cBhvr>
                                        <p:cTn id="50" dur="1" fill="hold">
                                          <p:stCondLst>
                                            <p:cond delay="0"/>
                                          </p:stCondLst>
                                        </p:cTn>
                                        <p:tgtEl>
                                          <p:spTgt spid="45071"/>
                                        </p:tgtEl>
                                        <p:attrNameLst>
                                          <p:attrName>style.visibility</p:attrName>
                                        </p:attrNameLst>
                                      </p:cBhvr>
                                      <p:to>
                                        <p:strVal val="visible"/>
                                      </p:to>
                                    </p:set>
                                    <p:animEffect transition="in" filter="blinds(vertical)">
                                      <p:cBhvr>
                                        <p:cTn id="51" dur="500"/>
                                        <p:tgtEl>
                                          <p:spTgt spid="45071"/>
                                        </p:tgtEl>
                                      </p:cBhvr>
                                    </p:animEffect>
                                  </p:childTnLst>
                                </p:cTn>
                              </p:par>
                            </p:childTnLst>
                          </p:cTn>
                        </p:par>
                        <p:par>
                          <p:cTn id="52" fill="hold">
                            <p:stCondLst>
                              <p:cond delay="6000"/>
                            </p:stCondLst>
                            <p:childTnLst>
                              <p:par>
                                <p:cTn id="53" presetID="3" presetClass="entr" presetSubtype="5" fill="hold" grpId="0" nodeType="afterEffect">
                                  <p:stCondLst>
                                    <p:cond delay="0"/>
                                  </p:stCondLst>
                                  <p:childTnLst>
                                    <p:set>
                                      <p:cBhvr>
                                        <p:cTn id="54" dur="1" fill="hold">
                                          <p:stCondLst>
                                            <p:cond delay="0"/>
                                          </p:stCondLst>
                                        </p:cTn>
                                        <p:tgtEl>
                                          <p:spTgt spid="45073"/>
                                        </p:tgtEl>
                                        <p:attrNameLst>
                                          <p:attrName>style.visibility</p:attrName>
                                        </p:attrNameLst>
                                      </p:cBhvr>
                                      <p:to>
                                        <p:strVal val="visible"/>
                                      </p:to>
                                    </p:set>
                                    <p:animEffect transition="in" filter="blinds(vertical)">
                                      <p:cBhvr>
                                        <p:cTn id="55" dur="500"/>
                                        <p:tgtEl>
                                          <p:spTgt spid="45073"/>
                                        </p:tgtEl>
                                      </p:cBhvr>
                                    </p:animEffect>
                                  </p:childTnLst>
                                </p:cTn>
                              </p:par>
                            </p:childTnLst>
                          </p:cTn>
                        </p:par>
                        <p:par>
                          <p:cTn id="56" fill="hold">
                            <p:stCondLst>
                              <p:cond delay="6500"/>
                            </p:stCondLst>
                            <p:childTnLst>
                              <p:par>
                                <p:cTn id="57" presetID="2" presetClass="entr" presetSubtype="8" fill="hold" grpId="0" nodeType="afterEffect">
                                  <p:stCondLst>
                                    <p:cond delay="0"/>
                                  </p:stCondLst>
                                  <p:childTnLst>
                                    <p:set>
                                      <p:cBhvr>
                                        <p:cTn id="58" dur="1" fill="hold">
                                          <p:stCondLst>
                                            <p:cond delay="0"/>
                                          </p:stCondLst>
                                        </p:cTn>
                                        <p:tgtEl>
                                          <p:spTgt spid="45074"/>
                                        </p:tgtEl>
                                        <p:attrNameLst>
                                          <p:attrName>style.visibility</p:attrName>
                                        </p:attrNameLst>
                                      </p:cBhvr>
                                      <p:to>
                                        <p:strVal val="visible"/>
                                      </p:to>
                                    </p:set>
                                    <p:anim calcmode="lin" valueType="num">
                                      <p:cBhvr additive="base">
                                        <p:cTn id="59" dur="500" fill="hold"/>
                                        <p:tgtEl>
                                          <p:spTgt spid="45074"/>
                                        </p:tgtEl>
                                        <p:attrNameLst>
                                          <p:attrName>ppt_x</p:attrName>
                                        </p:attrNameLst>
                                      </p:cBhvr>
                                      <p:tavLst>
                                        <p:tav tm="0">
                                          <p:val>
                                            <p:strVal val="0-#ppt_w/2"/>
                                          </p:val>
                                        </p:tav>
                                        <p:tav tm="100000">
                                          <p:val>
                                            <p:strVal val="#ppt_x"/>
                                          </p:val>
                                        </p:tav>
                                      </p:tavLst>
                                    </p:anim>
                                    <p:anim calcmode="lin" valueType="num">
                                      <p:cBhvr additive="base">
                                        <p:cTn id="60" dur="500" fill="hold"/>
                                        <p:tgtEl>
                                          <p:spTgt spid="45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2" grpId="0"/>
      <p:bldP spid="45063" grpId="0"/>
      <p:bldP spid="45064" grpId="0"/>
      <p:bldP spid="45065" grpId="0"/>
      <p:bldP spid="45066" grpId="0"/>
      <p:bldP spid="45067" grpId="0"/>
      <p:bldP spid="45068" grpId="0"/>
      <p:bldP spid="45069" grpId="0"/>
      <p:bldP spid="45070" grpId="0"/>
      <p:bldP spid="45071" grpId="0"/>
      <p:bldP spid="45073" grpId="0"/>
      <p:bldP spid="450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idx="4294967295"/>
          </p:nvPr>
        </p:nvSpPr>
        <p:spPr/>
        <p:txBody>
          <a:bodyPr vert="horz" wrap="square" lIns="0" tIns="45720" rIns="0" bIns="0" anchor="b" anchorCtr="0"/>
          <a:p>
            <a:r>
              <a:rPr lang="zh-CN" altLang="en-US" dirty="0"/>
              <a:t>一、作品与著作权</a:t>
            </a:r>
            <a:endParaRPr lang="zh-CN" altLang="en-US" dirty="0"/>
          </a:p>
        </p:txBody>
      </p:sp>
      <p:sp>
        <p:nvSpPr>
          <p:cNvPr id="9219" name="Rectangle 3"/>
          <p:cNvSpPr>
            <a:spLocks noGrp="1"/>
          </p:cNvSpPr>
          <p:nvPr>
            <p:ph type="body" idx="4294967295"/>
          </p:nvPr>
        </p:nvSpPr>
        <p:spPr/>
        <p:txBody>
          <a:bodyPr vert="horz" wrap="square" lIns="91440" tIns="45720" rIns="91440" bIns="45720" anchor="t" anchorCtr="0"/>
          <a:p>
            <a:r>
              <a:rPr lang="zh-CN" altLang="en-US" sz="3200" b="1" dirty="0"/>
              <a:t>（三）著作权的基础</a:t>
            </a:r>
            <a:r>
              <a:rPr lang="en-US" altLang="zh-CN" sz="3200" b="1" dirty="0">
                <a:latin typeface="Arial" panose="020B0604020202020204" pitchFamily="34" charset="0"/>
              </a:rPr>
              <a:t>——</a:t>
            </a:r>
            <a:r>
              <a:rPr lang="zh-CN" altLang="en-US" sz="3200" b="1" dirty="0"/>
              <a:t>作品</a:t>
            </a:r>
            <a:endParaRPr lang="zh-CN" altLang="en-US" sz="3200" b="1" dirty="0"/>
          </a:p>
          <a:p>
            <a:r>
              <a:rPr lang="zh-CN" altLang="en-US" sz="3200" b="1" dirty="0">
                <a:solidFill>
                  <a:srgbClr val="FF0000"/>
                </a:solidFill>
              </a:rPr>
              <a:t>著作权法第三条</a:t>
            </a:r>
            <a:r>
              <a:rPr lang="zh-CN" altLang="en-US" sz="3200" b="1" dirty="0"/>
              <a:t>　本法所称作品，是指文学、艺术和科学领域内具有</a:t>
            </a:r>
            <a:r>
              <a:rPr lang="zh-CN" altLang="en-US" sz="3200" b="1" dirty="0">
                <a:solidFill>
                  <a:srgbClr val="0070C0"/>
                </a:solidFill>
              </a:rPr>
              <a:t>独创性</a:t>
            </a:r>
            <a:r>
              <a:rPr lang="zh-CN" altLang="en-US" sz="3200" b="1" dirty="0"/>
              <a:t>并能以一定形式</a:t>
            </a:r>
            <a:r>
              <a:rPr lang="zh-CN" altLang="en-US" sz="3200" b="1" dirty="0">
                <a:solidFill>
                  <a:srgbClr val="0070C0"/>
                </a:solidFill>
              </a:rPr>
              <a:t>表现</a:t>
            </a:r>
            <a:r>
              <a:rPr lang="zh-CN" altLang="en-US" sz="3200" b="1" dirty="0"/>
              <a:t>的智力成果 。</a:t>
            </a:r>
            <a:endParaRPr lang="zh-CN" altLang="en-US" sz="3200" b="1" dirty="0"/>
          </a:p>
        </p:txBody>
      </p:sp>
      <p:sp>
        <p:nvSpPr>
          <p:cNvPr id="922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11"/>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6083"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1.复制权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6084" name="Rectangle 3"/>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复制，是以印刷、复印、拓印、录音、录像、翻录、翻拍、数字化等方式将作品制作一份或者多份的行为。</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46085" name="Rectangle 7"/>
          <p:cNvSpPr/>
          <p:nvPr/>
        </p:nvSpPr>
        <p:spPr>
          <a:xfrm>
            <a:off x="2120900" y="2971800"/>
            <a:ext cx="42195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最基本的著作财产权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6086" name="Rectangle 8"/>
          <p:cNvSpPr/>
          <p:nvPr/>
        </p:nvSpPr>
        <p:spPr>
          <a:xfrm>
            <a:off x="2133600" y="35052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一般指以同样形式指成作品的权利，广义上还包括以不同于作品原来形式表现该作品的权利。平面到立体的复制。</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grpSp>
        <p:nvGrpSpPr>
          <p:cNvPr id="46087" name="Group 12"/>
          <p:cNvGrpSpPr>
            <a:grpSpLocks noChangeAspect="1"/>
          </p:cNvGrpSpPr>
          <p:nvPr/>
        </p:nvGrpSpPr>
        <p:grpSpPr>
          <a:xfrm>
            <a:off x="1828800" y="5105400"/>
            <a:ext cx="8382000" cy="1679575"/>
            <a:chOff x="0" y="0"/>
            <a:chExt cx="5280" cy="1058"/>
          </a:xfrm>
        </p:grpSpPr>
        <p:pic>
          <p:nvPicPr>
            <p:cNvPr id="46088" name="Picture 6" descr="C:\Documents and Settings\intel\My Documents\My Pictures\复印.jpg"/>
            <p:cNvPicPr>
              <a:picLocks noChangeAspect="1"/>
            </p:cNvPicPr>
            <p:nvPr/>
          </p:nvPicPr>
          <p:blipFill>
            <a:blip r:embed="rId1"/>
            <a:stretch>
              <a:fillRect/>
            </a:stretch>
          </p:blipFill>
          <p:spPr>
            <a:xfrm>
              <a:off x="0" y="50"/>
              <a:ext cx="1440" cy="1008"/>
            </a:xfrm>
            <a:prstGeom prst="rect">
              <a:avLst/>
            </a:prstGeom>
            <a:noFill/>
            <a:ln w="9525">
              <a:noFill/>
            </a:ln>
          </p:spPr>
        </p:pic>
        <p:pic>
          <p:nvPicPr>
            <p:cNvPr id="46089" name="Picture 9" descr="C:\Documents and Settings\intel\My Documents\My Pictures\印刷2.jpg"/>
            <p:cNvPicPr>
              <a:picLocks noChangeAspect="1"/>
            </p:cNvPicPr>
            <p:nvPr/>
          </p:nvPicPr>
          <p:blipFill>
            <a:blip r:embed="rId2"/>
            <a:stretch>
              <a:fillRect/>
            </a:stretch>
          </p:blipFill>
          <p:spPr>
            <a:xfrm>
              <a:off x="1488" y="0"/>
              <a:ext cx="1248" cy="1058"/>
            </a:xfrm>
            <a:prstGeom prst="rect">
              <a:avLst/>
            </a:prstGeom>
            <a:noFill/>
            <a:ln w="9525">
              <a:noFill/>
            </a:ln>
          </p:spPr>
        </p:pic>
        <p:pic>
          <p:nvPicPr>
            <p:cNvPr id="46090" name="Picture 10" descr="C:\Documents and Settings\intel\My Documents\My Pictures\印刷3.jpg"/>
            <p:cNvPicPr>
              <a:picLocks noChangeAspect="1"/>
            </p:cNvPicPr>
            <p:nvPr/>
          </p:nvPicPr>
          <p:blipFill>
            <a:blip r:embed="rId3"/>
            <a:stretch>
              <a:fillRect/>
            </a:stretch>
          </p:blipFill>
          <p:spPr>
            <a:xfrm>
              <a:off x="2736" y="0"/>
              <a:ext cx="1296" cy="1058"/>
            </a:xfrm>
            <a:prstGeom prst="rect">
              <a:avLst/>
            </a:prstGeom>
            <a:noFill/>
            <a:ln w="9525">
              <a:noFill/>
            </a:ln>
          </p:spPr>
        </p:pic>
        <p:pic>
          <p:nvPicPr>
            <p:cNvPr id="46091" name="Picture 11" descr="C:\Documents and Settings\intel\My Documents\My Pictures\复制1.jpg"/>
            <p:cNvPicPr>
              <a:picLocks noChangeAspect="1"/>
            </p:cNvPicPr>
            <p:nvPr/>
          </p:nvPicPr>
          <p:blipFill>
            <a:blip r:embed="rId4"/>
            <a:stretch>
              <a:fillRect/>
            </a:stretch>
          </p:blipFill>
          <p:spPr>
            <a:xfrm>
              <a:off x="4032" y="0"/>
              <a:ext cx="1248" cy="1058"/>
            </a:xfrm>
            <a:prstGeom prst="rect">
              <a:avLst/>
            </a:prstGeom>
            <a:noFill/>
            <a:ln w="9525">
              <a:noFill/>
            </a:ln>
          </p:spPr>
        </p:pic>
      </p:gr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710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2.发行权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7108" name="Rectangle 3"/>
          <p:cNvSpPr/>
          <p:nvPr/>
        </p:nvSpPr>
        <p:spPr>
          <a:xfrm>
            <a:off x="2133600" y="1600200"/>
            <a:ext cx="80772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以出售或者赠与方式向公众提供作品的原件或者复制件的权利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47109" name="Picture 5" descr="C:\Documents and Settings\intel\My Documents\My Pictures\图书发行.jpg"/>
          <p:cNvPicPr>
            <a:picLocks noChangeAspect="1"/>
          </p:cNvPicPr>
          <p:nvPr/>
        </p:nvPicPr>
        <p:blipFill>
          <a:blip r:embed="rId1"/>
          <a:stretch>
            <a:fillRect/>
          </a:stretch>
        </p:blipFill>
        <p:spPr>
          <a:xfrm>
            <a:off x="2286000" y="4572000"/>
            <a:ext cx="8077200" cy="1828800"/>
          </a:xfrm>
          <a:prstGeom prst="rect">
            <a:avLst/>
          </a:prstGeom>
          <a:noFill/>
          <a:ln w="9525">
            <a:noFill/>
          </a:ln>
        </p:spPr>
      </p:pic>
      <p:sp>
        <p:nvSpPr>
          <p:cNvPr id="47110" name="Rectangle 7"/>
          <p:cNvSpPr/>
          <p:nvPr/>
        </p:nvSpPr>
        <p:spPr>
          <a:xfrm>
            <a:off x="2209800" y="2819400"/>
            <a:ext cx="80772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发行与复制相连，发行是复制的必然结果，复制发行统称为出版。</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109"/>
                                        </p:tgtEl>
                                        <p:attrNameLst>
                                          <p:attrName>style.visibility</p:attrName>
                                        </p:attrNameLst>
                                      </p:cBhvr>
                                      <p:to>
                                        <p:strVal val="visible"/>
                                      </p:to>
                                    </p:set>
                                    <p:anim calcmode="lin" valueType="num">
                                      <p:cBhvr additive="base">
                                        <p:cTn id="7" dur="500" fill="hold"/>
                                        <p:tgtEl>
                                          <p:spTgt spid="47109"/>
                                        </p:tgtEl>
                                        <p:attrNameLst>
                                          <p:attrName>ppt_x</p:attrName>
                                        </p:attrNameLst>
                                      </p:cBhvr>
                                      <p:tavLst>
                                        <p:tav tm="0">
                                          <p:val>
                                            <p:strVal val="0-#ppt_w/2"/>
                                          </p:val>
                                        </p:tav>
                                        <p:tav tm="100000">
                                          <p:val>
                                            <p:strVal val="#ppt_x"/>
                                          </p:val>
                                        </p:tav>
                                      </p:tavLst>
                                    </p:anim>
                                    <p:anim calcmode="lin" valueType="num">
                                      <p:cBhvr additive="base">
                                        <p:cTn id="8"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813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3.出租权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8132" name="Rectangle 3"/>
          <p:cNvSpPr/>
          <p:nvPr/>
        </p:nvSpPr>
        <p:spPr>
          <a:xfrm>
            <a:off x="2133600" y="1524000"/>
            <a:ext cx="8153400" cy="2160588"/>
          </a:xfrm>
          <a:prstGeom prst="rect">
            <a:avLst/>
          </a:prstGeom>
          <a:noFill/>
          <a:ln w="9525">
            <a:noFill/>
          </a:ln>
        </p:spPr>
        <p:txBody>
          <a:bodyPr>
            <a:spAutoFit/>
          </a:bodyPr>
          <a:lstStyle/>
          <a:p>
            <a:pPr marL="0" marR="0" lvl="0" indent="0" algn="l" defTabSz="914400" rtl="0" eaLnBrk="1" fontAlgn="base" latinLnBrk="0" hangingPunct="1">
              <a:lnSpc>
                <a:spcPct val="140000"/>
              </a:lnSpc>
              <a:spcBef>
                <a:spcPct val="20000"/>
              </a:spcBef>
              <a:spcAft>
                <a:spcPct val="0"/>
              </a:spcAft>
              <a:buClrTx/>
              <a:buSzPct val="75000"/>
              <a:buFont typeface="Wingdings" panose="05000000000000000000" pitchFamily="2" charset="2"/>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出租权，即有偿许可他人临时使用视听作品、计算机软件的原件或者复制件的权利，计算机软件不是出租的主要标的的除外。</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49155"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4.展览权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49156" name="Rectangle 7"/>
          <p:cNvSpPr/>
          <p:nvPr/>
        </p:nvSpPr>
        <p:spPr>
          <a:xfrm>
            <a:off x="2133600" y="1524000"/>
            <a:ext cx="8153400" cy="1420813"/>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公开展览权或展示权，将作品原件或复制件向公众展示的权利。如美术作品、文艺手稿的展览。</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49157" name="Rectangle 8"/>
          <p:cNvSpPr/>
          <p:nvPr/>
        </p:nvSpPr>
        <p:spPr>
          <a:xfrm>
            <a:off x="2095500" y="3141663"/>
            <a:ext cx="8267700" cy="30464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rPr>
              <a:t>展览时要注意著作权与物权或人身权（肖像权、隐私权）的重叠</a:t>
            </a:r>
            <a:endParaRPr kumimoji="0" lang="en-US" altLang="x-none"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作品原件所有权的转移，不改变作品著作权的归属（</a:t>
            </a:r>
            <a:r>
              <a:rPr kumimoji="0" lang="en-US" altLang="x-none"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20</a:t>
            </a:r>
            <a:r>
              <a:rPr kumimoji="0" lang="zh-CN" altLang="en-US" sz="3200" b="1" i="0" u="none" strike="noStrike" kern="1200" cap="none" spc="0" normalizeH="0" baseline="0" noProof="1">
                <a:ln>
                  <a:noFill/>
                </a:ln>
                <a:solidFill>
                  <a:schemeClr val="tx1"/>
                </a:solidFill>
                <a:effectLst/>
                <a:uLnTx/>
                <a:uFillTx/>
                <a:latin typeface="Constantia" panose="02030602050306030303" pitchFamily="18" charset="0"/>
                <a:ea typeface="宋体" panose="02010600030101010101" pitchFamily="2" charset="-122"/>
                <a:cs typeface="+mn-cs"/>
                <a:sym typeface="+mn-ea"/>
              </a:rPr>
              <a:t>条）</a:t>
            </a:r>
            <a:endParaRPr kumimoji="0" lang="en-US" altLang="x-none"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
                <a:srgbClr val="1D2EA9"/>
              </a:buClr>
              <a:buSzPct val="75000"/>
              <a:buFont typeface="Wingdings" panose="05000000000000000000" pitchFamily="2" charset="2"/>
              <a:buChar char="q"/>
              <a:defRPr/>
            </a:pPr>
            <a:r>
              <a:rPr kumimoji="0" lang="zh-CN" altLang="en-US"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rPr>
              <a:t>美术、摄影作品原件的展览权由原件所有人享有。</a:t>
            </a:r>
            <a:endParaRPr kumimoji="0" lang="zh-CN" altLang="en-US" sz="3200" b="1" i="0" u="none" strike="noStrike" kern="1200" cap="none" spc="0" normalizeH="0" baseline="0" noProof="1">
              <a:ln>
                <a:noFill/>
              </a:ln>
              <a:solidFill>
                <a:schemeClr val="tx1"/>
              </a:solidFill>
              <a:effectLst>
                <a:outerShdw blurRad="38100" dist="38100" dir="2700000">
                  <a:srgbClr val="FFFFFF"/>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10"/>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0179" name="Rectangle 2"/>
          <p:cNvSpPr>
            <a:spLocks noGrp="1"/>
          </p:cNvSpPr>
          <p:nvPr>
            <p:ph type="title" idx="4294967295"/>
          </p:nvPr>
        </p:nvSpPr>
        <p:spPr>
          <a:xfrm>
            <a:off x="2238375" y="274638"/>
            <a:ext cx="7515225" cy="1011238"/>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5.表演权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endParaRPr>
          </a:p>
        </p:txBody>
      </p:sp>
      <p:sp>
        <p:nvSpPr>
          <p:cNvPr id="50180" name="Rectangle 7"/>
          <p:cNvSpPr/>
          <p:nvPr/>
        </p:nvSpPr>
        <p:spPr>
          <a:xfrm>
            <a:off x="2133600" y="14478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公开表演作品，以及用各种手段公开播送作品的表演的权利。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0181" name="Rectangle 8"/>
          <p:cNvSpPr/>
          <p:nvPr/>
        </p:nvSpPr>
        <p:spPr>
          <a:xfrm>
            <a:off x="2133600" y="2971800"/>
            <a:ext cx="8054975"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Pct val="75000"/>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表演权可以自己行使，许可他人行使，或转让给他人。</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grpSp>
        <p:nvGrpSpPr>
          <p:cNvPr id="50182" name="Group 12"/>
          <p:cNvGrpSpPr>
            <a:grpSpLocks noChangeAspect="1"/>
          </p:cNvGrpSpPr>
          <p:nvPr/>
        </p:nvGrpSpPr>
        <p:grpSpPr>
          <a:xfrm>
            <a:off x="1981200" y="4724400"/>
            <a:ext cx="8229600" cy="2057400"/>
            <a:chOff x="0" y="0"/>
            <a:chExt cx="5184" cy="1296"/>
          </a:xfrm>
        </p:grpSpPr>
        <p:pic>
          <p:nvPicPr>
            <p:cNvPr id="50183" name="Picture 6" descr="C:\Documents and Settings\intel\My Documents\My Pictures\表演2.jpg"/>
            <p:cNvPicPr>
              <a:picLocks noChangeAspect="1"/>
            </p:cNvPicPr>
            <p:nvPr/>
          </p:nvPicPr>
          <p:blipFill>
            <a:blip r:embed="rId1"/>
            <a:stretch>
              <a:fillRect/>
            </a:stretch>
          </p:blipFill>
          <p:spPr>
            <a:xfrm>
              <a:off x="0" y="0"/>
              <a:ext cx="1392" cy="1296"/>
            </a:xfrm>
            <a:prstGeom prst="rect">
              <a:avLst/>
            </a:prstGeom>
            <a:noFill/>
            <a:ln w="9525">
              <a:noFill/>
            </a:ln>
          </p:spPr>
        </p:pic>
        <p:pic>
          <p:nvPicPr>
            <p:cNvPr id="50184" name="Picture 9" descr="C:\Documents and Settings\intel\My Documents\My Pictures\电视3.jpg"/>
            <p:cNvPicPr>
              <a:picLocks noChangeAspect="1"/>
            </p:cNvPicPr>
            <p:nvPr/>
          </p:nvPicPr>
          <p:blipFill>
            <a:blip r:embed="rId2"/>
            <a:stretch>
              <a:fillRect/>
            </a:stretch>
          </p:blipFill>
          <p:spPr>
            <a:xfrm>
              <a:off x="1392" y="0"/>
              <a:ext cx="1296" cy="1296"/>
            </a:xfrm>
            <a:prstGeom prst="rect">
              <a:avLst/>
            </a:prstGeom>
            <a:noFill/>
            <a:ln w="9525">
              <a:noFill/>
            </a:ln>
          </p:spPr>
        </p:pic>
        <p:pic>
          <p:nvPicPr>
            <p:cNvPr id="50185" name="Picture 10" descr="C:\Documents and Settings\intel\My Documents\My Pictures\相声.jpg"/>
            <p:cNvPicPr>
              <a:picLocks noChangeAspect="1"/>
            </p:cNvPicPr>
            <p:nvPr/>
          </p:nvPicPr>
          <p:blipFill>
            <a:blip r:embed="rId3"/>
            <a:stretch>
              <a:fillRect/>
            </a:stretch>
          </p:blipFill>
          <p:spPr>
            <a:xfrm>
              <a:off x="2688" y="0"/>
              <a:ext cx="1296" cy="1296"/>
            </a:xfrm>
            <a:prstGeom prst="rect">
              <a:avLst/>
            </a:prstGeom>
            <a:noFill/>
            <a:ln w="9525">
              <a:noFill/>
            </a:ln>
          </p:spPr>
        </p:pic>
        <p:pic>
          <p:nvPicPr>
            <p:cNvPr id="50186" name="Picture 11" descr="C:\Documents and Settings\intel\My Documents\My Pictures\舞蹈3.jpg"/>
            <p:cNvPicPr>
              <a:picLocks noChangeAspect="1"/>
            </p:cNvPicPr>
            <p:nvPr/>
          </p:nvPicPr>
          <p:blipFill>
            <a:blip r:embed="rId4"/>
            <a:stretch>
              <a:fillRect/>
            </a:stretch>
          </p:blipFill>
          <p:spPr>
            <a:xfrm>
              <a:off x="3984" y="0"/>
              <a:ext cx="1200" cy="1296"/>
            </a:xfrm>
            <a:prstGeom prst="rect">
              <a:avLst/>
            </a:prstGeom>
            <a:noFill/>
            <a:ln w="9525">
              <a:noFill/>
            </a:ln>
          </p:spPr>
        </p:pic>
      </p:gr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1"/>
          <p:cNvSpPr>
            <a:spLocks noGrp="1"/>
          </p:cNvSpPr>
          <p:nvPr>
            <p:ph type="title" idx="4294967295"/>
          </p:nvPr>
        </p:nvSpPr>
        <p:spPr>
          <a:xfrm>
            <a:off x="1981200" y="500063"/>
            <a:ext cx="8229600" cy="357187"/>
          </a:xfrm>
        </p:spPr>
        <p:txBody>
          <a:bodyPr vert="horz" wrap="square" lIns="0" tIns="45720" rIns="0" bIns="0" anchor="b" anchorCtr="0"/>
          <a:p>
            <a:pPr eaLnBrk="1" hangingPunct="1"/>
            <a:r>
              <a:rPr lang="zh-CN" altLang="en-US" sz="3200" dirty="0"/>
              <a:t>案例：张学友演唱会侵权案</a:t>
            </a:r>
            <a:endParaRPr lang="zh-CN" altLang="en-US" sz="3200" dirty="0"/>
          </a:p>
        </p:txBody>
      </p:sp>
      <p:sp>
        <p:nvSpPr>
          <p:cNvPr id="51203" name="内容占位符 2"/>
          <p:cNvSpPr>
            <a:spLocks noGrp="1"/>
          </p:cNvSpPr>
          <p:nvPr>
            <p:ph idx="4294967295"/>
          </p:nvPr>
        </p:nvSpPr>
        <p:spPr>
          <a:xfrm>
            <a:off x="1738313" y="1071563"/>
            <a:ext cx="8715375" cy="5253037"/>
          </a:xfrm>
        </p:spPr>
        <p:txBody>
          <a:bodyPr vert="horz" wrap="square" lIns="91440" tIns="45720" rIns="91440" bIns="45720" anchor="t" anchorCtr="0"/>
          <a:p>
            <a:pPr eaLnBrk="1" hangingPunct="1"/>
            <a:r>
              <a:rPr lang="en-US" altLang="zh-CN" sz="2800" b="1" dirty="0"/>
              <a:t>2007</a:t>
            </a:r>
            <a:r>
              <a:rPr lang="zh-CN" altLang="en-US" sz="2800" b="1" dirty="0"/>
              <a:t>年</a:t>
            </a:r>
            <a:r>
              <a:rPr lang="en-US" altLang="zh-CN" sz="2800" b="1" dirty="0"/>
              <a:t>4</a:t>
            </a:r>
            <a:r>
              <a:rPr lang="zh-CN" altLang="en-US" sz="2800" b="1" dirty="0"/>
              <a:t>月</a:t>
            </a:r>
            <a:r>
              <a:rPr lang="en-US" altLang="zh-CN" sz="2800" b="1" dirty="0"/>
              <a:t>7</a:t>
            </a:r>
            <a:r>
              <a:rPr lang="zh-CN" altLang="en-US" sz="2800" b="1" dirty="0"/>
              <a:t>日，张学友在南京五台山体育场举行演唱会，大获成功。张学友演唱会的主办方是大洋广告公司等三家单位。演唱会现场，张深情演绎了</a:t>
            </a:r>
            <a:r>
              <a:rPr lang="en-US" altLang="zh-CN" sz="2800" b="1" dirty="0"/>
              <a:t>《</a:t>
            </a:r>
            <a:r>
              <a:rPr lang="zh-CN" altLang="en-US" sz="2800" b="1" dirty="0"/>
              <a:t>我真的受伤了</a:t>
            </a:r>
            <a:r>
              <a:rPr lang="en-US" altLang="zh-CN" sz="2800" b="1" dirty="0"/>
              <a:t>》</a:t>
            </a:r>
            <a:r>
              <a:rPr lang="zh-CN" altLang="en-US" sz="2800" b="1" dirty="0"/>
              <a:t>、</a:t>
            </a:r>
            <a:r>
              <a:rPr lang="en-US" altLang="zh-CN" sz="2800" b="1" dirty="0"/>
              <a:t>《</a:t>
            </a:r>
            <a:r>
              <a:rPr lang="zh-CN" altLang="en-US" sz="2800" b="1" dirty="0"/>
              <a:t>楼上来的声音</a:t>
            </a:r>
            <a:r>
              <a:rPr lang="en-US" altLang="zh-CN" sz="2800" b="1" dirty="0"/>
              <a:t>》</a:t>
            </a:r>
            <a:r>
              <a:rPr lang="zh-CN" altLang="en-US" sz="2800" b="1" dirty="0"/>
              <a:t>、</a:t>
            </a:r>
            <a:r>
              <a:rPr lang="en-US" altLang="zh-CN" sz="2800" b="1" dirty="0"/>
              <a:t>《</a:t>
            </a:r>
            <a:r>
              <a:rPr lang="zh-CN" altLang="en-US" sz="2800" b="1" dirty="0"/>
              <a:t>有病呻吟</a:t>
            </a:r>
            <a:r>
              <a:rPr lang="en-US" altLang="zh-CN" sz="2800" b="1" dirty="0"/>
              <a:t>》</a:t>
            </a:r>
            <a:r>
              <a:rPr lang="zh-CN" altLang="en-US" sz="2800" b="1" dirty="0"/>
              <a:t>等</a:t>
            </a:r>
            <a:r>
              <a:rPr lang="en-US" altLang="zh-CN" sz="2800" b="1" dirty="0"/>
              <a:t>25</a:t>
            </a:r>
            <a:r>
              <a:rPr lang="zh-CN" altLang="en-US" sz="2800" b="1" dirty="0"/>
              <a:t>首歌曲。观众们如痴如醉，主办方收入可观。据“音著协”估计，演唱会门票收入达</a:t>
            </a:r>
            <a:r>
              <a:rPr lang="en-US" altLang="zh-CN" sz="2800" b="1" dirty="0"/>
              <a:t>1000</a:t>
            </a:r>
            <a:r>
              <a:rPr lang="zh-CN" altLang="en-US" sz="2800" b="1" dirty="0"/>
              <a:t>余万元，演唱会的总制作预算成本为</a:t>
            </a:r>
            <a:r>
              <a:rPr lang="en-US" altLang="zh-CN" sz="2800" b="1" dirty="0"/>
              <a:t>581</a:t>
            </a:r>
            <a:r>
              <a:rPr lang="zh-CN" altLang="en-US" sz="2800" b="1" dirty="0"/>
              <a:t>万元，包括张学友的演出费</a:t>
            </a:r>
            <a:r>
              <a:rPr lang="en-US" altLang="zh-CN" sz="2800" b="1" dirty="0"/>
              <a:t>450</a:t>
            </a:r>
            <a:r>
              <a:rPr lang="zh-CN" altLang="en-US" sz="2800" b="1" dirty="0"/>
              <a:t>万元等。 “音著协”于是找到主办方，要求支付</a:t>
            </a:r>
            <a:r>
              <a:rPr lang="en-US" altLang="zh-CN" sz="2800" b="1" dirty="0"/>
              <a:t>31</a:t>
            </a:r>
            <a:r>
              <a:rPr lang="zh-CN" altLang="en-US" sz="2800" b="1" dirty="0"/>
              <a:t>万元，但被主办方拒绝。 “音著协”于是起诉到法院，请求判令三家被告支付歌曲使用费近</a:t>
            </a:r>
            <a:r>
              <a:rPr lang="en-US" altLang="zh-CN" sz="2800" b="1" dirty="0"/>
              <a:t>31</a:t>
            </a:r>
            <a:r>
              <a:rPr lang="zh-CN" altLang="en-US" sz="2800" b="1" dirty="0"/>
              <a:t>万元。</a:t>
            </a:r>
            <a:endParaRPr lang="zh-CN" altLang="en-US" sz="2400" b="1" dirty="0"/>
          </a:p>
        </p:txBody>
      </p:sp>
      <p:sp>
        <p:nvSpPr>
          <p:cNvPr id="5120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内容占位符 2"/>
          <p:cNvSpPr>
            <a:spLocks noGrp="1"/>
          </p:cNvSpPr>
          <p:nvPr>
            <p:ph idx="4294967295"/>
          </p:nvPr>
        </p:nvSpPr>
        <p:spPr>
          <a:xfrm>
            <a:off x="1200785" y="929005"/>
            <a:ext cx="9958070" cy="5395595"/>
          </a:xfrm>
        </p:spPr>
        <p:txBody>
          <a:bodyPr vert="horz" wrap="square" lIns="91440" tIns="45720" rIns="91440" bIns="45720" anchor="t" anchorCtr="0"/>
          <a:p>
            <a:pPr eaLnBrk="1" hangingPunct="1"/>
            <a:r>
              <a:rPr lang="zh-CN" altLang="en-US" sz="2800" b="1" dirty="0"/>
              <a:t>法院审理认为，张学友演唱会上所演唱的</a:t>
            </a:r>
            <a:r>
              <a:rPr lang="en-US" altLang="zh-CN" sz="2800" b="1" dirty="0"/>
              <a:t>《</a:t>
            </a:r>
            <a:r>
              <a:rPr lang="zh-CN" altLang="en-US" sz="2800" b="1" dirty="0"/>
              <a:t>我真的受伤了</a:t>
            </a:r>
            <a:r>
              <a:rPr lang="en-US" altLang="zh-CN" sz="2800" b="1" dirty="0"/>
              <a:t>》</a:t>
            </a:r>
            <a:r>
              <a:rPr lang="zh-CN" altLang="en-US" sz="2800" b="1" dirty="0"/>
              <a:t>等</a:t>
            </a:r>
            <a:r>
              <a:rPr lang="en-US" altLang="zh-CN" sz="2800" b="1" dirty="0"/>
              <a:t>25</a:t>
            </a:r>
            <a:r>
              <a:rPr lang="zh-CN" altLang="en-US" sz="2800" b="1" dirty="0"/>
              <a:t>首歌曲的词曲作者王宛之、林夕、周华健等人都是香港作曲家及作词家协会成员，香港词曲家协会根据双方签订的</a:t>
            </a:r>
            <a:r>
              <a:rPr lang="en-US" altLang="zh-CN" sz="2800" b="1" dirty="0"/>
              <a:t>《</a:t>
            </a:r>
            <a:r>
              <a:rPr lang="zh-CN" altLang="en-US" sz="2800" b="1" dirty="0"/>
              <a:t>相互代表合同</a:t>
            </a:r>
            <a:r>
              <a:rPr lang="en-US" altLang="zh-CN" sz="2800" b="1" dirty="0"/>
              <a:t>》</a:t>
            </a:r>
            <a:r>
              <a:rPr lang="zh-CN" altLang="en-US" sz="2800" b="1" dirty="0"/>
              <a:t>，授权“音著协”在内地代为行使相关音乐作品进行所有公开表演的专有权利，“音著协”可以以提出侵权诉讼</a:t>
            </a:r>
            <a:endParaRPr lang="en-US" altLang="zh-CN" sz="2800" b="1" dirty="0"/>
          </a:p>
          <a:p>
            <a:pPr eaLnBrk="1" hangingPunct="1"/>
            <a:r>
              <a:rPr lang="zh-CN" altLang="en-US" sz="2800" b="1" dirty="0"/>
              <a:t>法院判决三被告在本判决生效后十五日内连带赔偿原告“音著协”音乐作品使用费</a:t>
            </a:r>
            <a:r>
              <a:rPr lang="en-US" altLang="zh-CN" sz="2800" b="1" dirty="0"/>
              <a:t>6</a:t>
            </a:r>
            <a:r>
              <a:rPr lang="zh-CN" altLang="en-US" sz="2800" b="1" dirty="0"/>
              <a:t>万元，及为追究侵权行为所支付的合理开支</a:t>
            </a:r>
            <a:r>
              <a:rPr lang="en-US" altLang="zh-CN" sz="2800" b="1" dirty="0"/>
              <a:t>2</a:t>
            </a:r>
            <a:r>
              <a:rPr lang="zh-CN" altLang="en-US" sz="2800" b="1" dirty="0"/>
              <a:t>万元。</a:t>
            </a:r>
            <a:endParaRPr lang="en-US" altLang="zh-CN" sz="2800" b="1" dirty="0"/>
          </a:p>
          <a:p>
            <a:pPr eaLnBrk="1" hangingPunct="1"/>
            <a:r>
              <a:rPr lang="zh-CN" altLang="en-US" sz="2800" b="1" dirty="0"/>
              <a:t>后三被告不服，上诉到南京中级法院，在法院的调解下双方当事人达成和解协议。</a:t>
            </a:r>
            <a:endParaRPr lang="zh-CN" altLang="en-US" sz="2800" b="1" dirty="0"/>
          </a:p>
        </p:txBody>
      </p:sp>
      <p:sp>
        <p:nvSpPr>
          <p:cNvPr id="52227"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3251" name="Rectangle 2"/>
          <p:cNvSpPr>
            <a:spLocks noGrp="1"/>
          </p:cNvSpPr>
          <p:nvPr>
            <p:ph type="title" idx="4294967295"/>
          </p:nvPr>
        </p:nvSpPr>
        <p:spPr>
          <a:xfrm>
            <a:off x="2238375" y="274638"/>
            <a:ext cx="7515225"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6.放映权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3252" name="Rectangle 3"/>
          <p:cNvSpPr/>
          <p:nvPr/>
        </p:nvSpPr>
        <p:spPr>
          <a:xfrm>
            <a:off x="2133600" y="1524000"/>
            <a:ext cx="8153400" cy="107791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通过放映机、幻灯机等技术设备公开再现美术、摄影、电影和视听作品等的权利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53253" name="图片 2"/>
          <p:cNvPicPr>
            <a:picLocks noChangeAspect="1"/>
          </p:cNvPicPr>
          <p:nvPr/>
        </p:nvPicPr>
        <p:blipFill>
          <a:blip r:embed="rId1"/>
          <a:stretch>
            <a:fillRect/>
          </a:stretch>
        </p:blipFill>
        <p:spPr>
          <a:xfrm>
            <a:off x="2695575" y="3186113"/>
            <a:ext cx="6291263" cy="3535362"/>
          </a:xfrm>
          <a:prstGeom prst="rect">
            <a:avLst/>
          </a:prstGeom>
          <a:noFill/>
          <a:ln w="9525">
            <a:noFill/>
          </a:ln>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4275"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7.广播权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pic>
        <p:nvPicPr>
          <p:cNvPr id="54276" name="Picture 5" descr="C:\Documents and Settings\intel\My Documents\My Pictures\广播1.jpg"/>
          <p:cNvPicPr>
            <a:picLocks noChangeAspect="1"/>
          </p:cNvPicPr>
          <p:nvPr/>
        </p:nvPicPr>
        <p:blipFill>
          <a:blip r:embed="rId1"/>
          <a:stretch>
            <a:fillRect/>
          </a:stretch>
        </p:blipFill>
        <p:spPr>
          <a:xfrm>
            <a:off x="2133600" y="4648200"/>
            <a:ext cx="2667000" cy="1828800"/>
          </a:xfrm>
          <a:prstGeom prst="rect">
            <a:avLst/>
          </a:prstGeom>
          <a:noFill/>
          <a:ln w="9525">
            <a:noFill/>
          </a:ln>
        </p:spPr>
      </p:pic>
      <p:sp>
        <p:nvSpPr>
          <p:cNvPr id="54277" name="Rectangle 6"/>
          <p:cNvSpPr/>
          <p:nvPr/>
        </p:nvSpPr>
        <p:spPr>
          <a:xfrm>
            <a:off x="2133600" y="1447800"/>
            <a:ext cx="8153400" cy="255428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广播权，即以有线或者无线方式公开传播或者转播作品， 以及通过扩音器或者其他传送符号、声音、图像的类似工具向公众传播广播的作品的权利，但不包括信息网络传播权。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4278" name="Rectangle 7"/>
          <p:cNvSpPr/>
          <p:nvPr/>
        </p:nvSpPr>
        <p:spPr>
          <a:xfrm>
            <a:off x="2133600" y="4221088"/>
            <a:ext cx="8426896" cy="1569660"/>
          </a:xfrm>
          <a:prstGeom prst="rect">
            <a:avLst/>
          </a:prstGeom>
          <a:noFill/>
          <a:ln w="9525">
            <a:noFill/>
          </a:ln>
        </p:spPr>
        <p:txBody>
          <a:bodyPr>
            <a:spAutoFit/>
          </a:bodyPr>
          <a:lstStyle/>
          <a:p>
            <a:pPr marL="2743200" marR="0" lvl="6" indent="0" algn="l" defTabSz="914400" rtl="0" eaLnBrk="1" fontAlgn="auto" latinLnBrk="0" hangingPunct="1">
              <a:lnSpc>
                <a:spcPct val="100000"/>
              </a:lnSpc>
              <a:spcBef>
                <a:spcPts val="0"/>
              </a:spcBef>
              <a:spcAft>
                <a:spcPts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主要适于文字、口述、作品，音乐、戏剧、曲艺、舞蹈作品，电影电视以及录象制品等。</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5299" name="Rectangle 2"/>
          <p:cNvSpPr>
            <a:spLocks noGrp="1"/>
          </p:cNvSpPr>
          <p:nvPr>
            <p:ph type="title" idx="4294967295"/>
          </p:nvPr>
        </p:nvSpPr>
        <p:spPr>
          <a:xfrm>
            <a:off x="2238375" y="274638"/>
            <a:ext cx="7515225"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8.信息网络传播权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5300" name="Rectangle 3"/>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信息网络传播权，即以有线或者无线方式向公众提供作品，使公众可以在其个人选定的时间和地点获得作品的权利。 </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55301" name="Rectangle 4"/>
          <p:cNvSpPr/>
          <p:nvPr/>
        </p:nvSpPr>
        <p:spPr>
          <a:xfrm>
            <a:off x="2133600" y="3354388"/>
            <a:ext cx="8153400" cy="5842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endParaRPr>
          </a:p>
        </p:txBody>
      </p:sp>
      <p:pic>
        <p:nvPicPr>
          <p:cNvPr id="55302" name="Picture 6" descr="C:\Users\yan\Pictures\90fba609f5ed0e9f90783f.jpg"/>
          <p:cNvPicPr>
            <a:picLocks noChangeAspect="1"/>
          </p:cNvPicPr>
          <p:nvPr/>
        </p:nvPicPr>
        <p:blipFill>
          <a:blip r:embed="rId1"/>
          <a:stretch>
            <a:fillRect/>
          </a:stretch>
        </p:blipFill>
        <p:spPr>
          <a:xfrm>
            <a:off x="2640013" y="3141663"/>
            <a:ext cx="4248150" cy="3300412"/>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checkerboard(across)">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nodePh="1">
                                  <p:stCondLst>
                                    <p:cond delay="0"/>
                                  </p:stCondLst>
                                  <p:endCondLst>
                                    <p:cond delay="0"/>
                                  </p:endCondLst>
                                  <p:childTnLst>
                                    <p:set>
                                      <p:cBhvr>
                                        <p:cTn id="11" dur="1" fill="hold">
                                          <p:stCondLst>
                                            <p:cond delay="0"/>
                                          </p:stCondLst>
                                        </p:cTn>
                                        <p:tgtEl>
                                          <p:spTgt spid="55301"/>
                                        </p:tgtEl>
                                        <p:attrNameLst>
                                          <p:attrName>style.visibility</p:attrName>
                                        </p:attrNameLst>
                                      </p:cBhvr>
                                      <p:to>
                                        <p:strVal val="visible"/>
                                      </p:to>
                                    </p:set>
                                    <p:animEffect transition="in" filter="checkerboard(across)">
                                      <p:cBhvr>
                                        <p:cTn id="12"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a:spLocks noGrp="1"/>
          </p:cNvSpPr>
          <p:nvPr>
            <p:ph type="title" idx="4294967295"/>
          </p:nvPr>
        </p:nvSpPr>
        <p:spPr>
          <a:xfrm>
            <a:off x="1981200" y="428625"/>
            <a:ext cx="8229600" cy="5715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黑体" panose="02010609060101010101" pitchFamily="49" charset="-122"/>
                <a:ea typeface="黑体" panose="02010609060101010101" pitchFamily="49" charset="-122"/>
                <a:cs typeface="+mj-cs"/>
              </a:rPr>
              <a:t>（四）作品的分类</a:t>
            </a:r>
            <a:endParaRPr kumimoji="0" lang="zh-CN" altLang="en-US" sz="3200" b="0" i="0" u="none" strike="noStrike" kern="1200" cap="none" spc="0" normalizeH="0" baseline="0" noProof="1">
              <a:ln>
                <a:noFill/>
              </a:ln>
              <a:solidFill>
                <a:schemeClr val="tx2"/>
              </a:solidFill>
              <a:effectLst/>
              <a:uLnTx/>
              <a:uFillTx/>
              <a:latin typeface="黑体" panose="02010609060101010101" pitchFamily="49" charset="-122"/>
              <a:ea typeface="黑体" panose="02010609060101010101" pitchFamily="49" charset="-122"/>
              <a:cs typeface="+mj-cs"/>
            </a:endParaRPr>
          </a:p>
        </p:txBody>
      </p:sp>
      <p:sp>
        <p:nvSpPr>
          <p:cNvPr id="10243" name="内容占位符 2"/>
          <p:cNvSpPr>
            <a:spLocks noGrp="1"/>
          </p:cNvSpPr>
          <p:nvPr>
            <p:ph idx="4294967295"/>
          </p:nvPr>
        </p:nvSpPr>
        <p:spPr>
          <a:xfrm>
            <a:off x="777240" y="1143000"/>
            <a:ext cx="10798175" cy="5181600"/>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buClr>
                <a:srgbClr val="0BD0D9"/>
              </a:buClr>
              <a:buSzPct val="95000"/>
              <a:buFont typeface="Wingdings 2" panose="05020102010507070707" pitchFamily="18" charset="2"/>
              <a:buNone/>
              <a:defRPr/>
            </a:pPr>
            <a:r>
              <a:rPr lang="en-US" altLang="x-none" sz="2800" b="1" smtClean="0">
                <a:ln>
                  <a:noFill/>
                </a:ln>
                <a:solidFill>
                  <a:srgbClr val="FF0000"/>
                </a:solidFill>
                <a:effectLst>
                  <a:outerShdw blurRad="38100" dist="38100" dir="2700000">
                    <a:srgbClr val="000000"/>
                  </a:outerShdw>
                </a:effectLst>
                <a:uLnTx/>
                <a:uFillTx/>
                <a:latin typeface="宋体" panose="02010600030101010101" pitchFamily="2" charset="-122"/>
                <a:sym typeface="+mn-ea"/>
              </a:rPr>
              <a:t>《</a:t>
            </a:r>
            <a:r>
              <a:rPr lang="zh-CN" altLang="en-US" sz="2800" b="1">
                <a:ln>
                  <a:noFill/>
                </a:ln>
                <a:solidFill>
                  <a:srgbClr val="FF0000"/>
                </a:solidFill>
                <a:effectLst>
                  <a:outerShdw blurRad="38100" dist="38100" dir="2700000">
                    <a:srgbClr val="000000"/>
                  </a:outerShdw>
                </a:effectLst>
                <a:uLnTx/>
                <a:uFillTx/>
                <a:latin typeface="宋体" panose="02010600030101010101" pitchFamily="2" charset="-122"/>
                <a:sym typeface="+mn-ea"/>
              </a:rPr>
              <a:t>著作权法</a:t>
            </a:r>
            <a:r>
              <a:rPr lang="en-US" altLang="x-none" sz="2800" b="1">
                <a:ln>
                  <a:noFill/>
                </a:ln>
                <a:solidFill>
                  <a:srgbClr val="FF0000"/>
                </a:solidFill>
                <a:effectLst>
                  <a:outerShdw blurRad="38100" dist="38100" dir="2700000">
                    <a:srgbClr val="000000"/>
                  </a:outerShdw>
                </a:effectLst>
                <a:uLnTx/>
                <a:uFillTx/>
                <a:latin typeface="宋体" panose="02010600030101010101" pitchFamily="2" charset="-122"/>
                <a:sym typeface="+mn-ea"/>
              </a:rPr>
              <a:t>》</a:t>
            </a:r>
            <a:r>
              <a:rPr lang="zh-CN" altLang="en-US" sz="2800" b="1">
                <a:ln>
                  <a:noFill/>
                </a:ln>
                <a:solidFill>
                  <a:srgbClr val="FF0000"/>
                </a:solidFill>
                <a:effectLst>
                  <a:outerShdw blurRad="38100" dist="38100" dir="2700000">
                    <a:srgbClr val="000000"/>
                  </a:outerShdw>
                </a:effectLst>
                <a:uLnTx/>
                <a:uFillTx/>
                <a:latin typeface="宋体" panose="02010600030101010101" pitchFamily="2" charset="-122"/>
                <a:sym typeface="+mn-ea"/>
              </a:rPr>
              <a:t>第三条</a:t>
            </a:r>
            <a:endParaRPr lang="zh-CN" altLang="en-US" sz="2800" b="1">
              <a:ln>
                <a:noFill/>
              </a:ln>
              <a:solidFill>
                <a:srgbClr val="FF0000"/>
              </a:solidFill>
              <a:effectLst>
                <a:outerShdw blurRad="38100" dist="38100" dir="2700000">
                  <a:srgbClr val="000000"/>
                </a:outerShdw>
              </a:effectLst>
              <a:uLnTx/>
              <a:uFillTx/>
              <a:latin typeface="宋体" panose="02010600030101010101" pitchFamily="2" charset="-122"/>
              <a:sym typeface="+mn-ea"/>
            </a:endParaRPr>
          </a:p>
          <a:p>
            <a:pPr marL="273050" marR="0" lvl="0" indent="-273050" algn="l" defTabSz="914400" rtl="0" eaLnBrk="1" fontAlgn="base" latinLnBrk="0" hangingPunct="1">
              <a:lnSpc>
                <a:spcPct val="90000"/>
              </a:lnSpc>
              <a:spcBef>
                <a:spcPct val="20000"/>
              </a:spcBef>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（一）文字作品；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（二）口述作品；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（三）音乐、戏剧、曲艺、舞蹈、杂技艺术作品；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（四）美术、建筑作品；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（五）摄影作品；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（六）视听作品；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（七）工程设计图、产品设计图、地图、示意图等图形作品和模型作品；</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（八）计算机软件；</a:t>
            </a:r>
            <a:endPar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r>
              <a:rPr kumimoji="0" lang="zh-CN" altLang="en-US" sz="2800" b="1" i="0" u="none" strike="noStrike" kern="1200" cap="none" spc="0" normalizeH="0" baseline="0" noProof="1">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（九）符合作品特征的其他智力成果</a:t>
            </a:r>
            <a:r>
              <a:rPr kumimoji="0" lang="zh-CN" altLang="en-US" sz="2800" b="1" i="0" u="none" strike="noStrike" kern="1200" cap="none" spc="0" normalizeH="0" baseline="0" noProof="1" smtClean="0">
                <a:ln>
                  <a:noFill/>
                </a:ln>
                <a:solidFill>
                  <a:srgbClr val="002060"/>
                </a:solidFill>
                <a:effectLst>
                  <a:outerShdw blurRad="38100" dist="38100" dir="2700000">
                    <a:srgbClr val="000000"/>
                  </a:outerShdw>
                </a:effectLst>
                <a:uLnTx/>
                <a:uFillTx/>
                <a:latin typeface="Arial" panose="020B0604020202020204" pitchFamily="34" charset="0"/>
                <a:ea typeface="+mn-ea"/>
                <a:cs typeface="+mn-cs"/>
              </a:rPr>
              <a:t>。</a:t>
            </a:r>
            <a:endParaRPr kumimoji="0" lang="en-US" altLang="zh-CN" sz="2800" b="1" i="0" u="none" strike="noStrike" kern="1200" cap="none" spc="0" normalizeH="0" baseline="0" noProof="1" smtClean="0">
              <a:ln>
                <a:noFill/>
              </a:ln>
              <a:solidFill>
                <a:srgbClr val="002060"/>
              </a:solidFill>
              <a:effectLst>
                <a:outerShdw blurRad="38100" dist="38100" dir="2700000">
                  <a:srgbClr val="000000"/>
                </a:outerShdw>
              </a:effectLst>
              <a:uLnTx/>
              <a:uFillTx/>
              <a:latin typeface="Arial" panose="020B0604020202020204" pitchFamily="34" charset="0"/>
              <a:ea typeface="+mn-ea"/>
              <a:cs typeface="+mn-cs"/>
            </a:endParaRPr>
          </a:p>
          <a:p>
            <a:pPr marL="273050" marR="0" lvl="0" indent="-273050" algn="l" defTabSz="914400" rtl="0" eaLnBrk="1" fontAlgn="base" latinLnBrk="0" hangingPunct="1">
              <a:lnSpc>
                <a:spcPct val="90000"/>
              </a:lnSpc>
              <a:spcBef>
                <a:spcPct val="20000"/>
              </a:spcBef>
              <a:spcAft>
                <a:spcPct val="0"/>
              </a:spcAft>
              <a:buClr>
                <a:srgbClr val="0BD0D9"/>
              </a:buClr>
              <a:buSzPct val="95000"/>
              <a:buFont typeface="Wingdings 2" panose="05020102010507070707" pitchFamily="18" charset="2"/>
              <a:buChar char=""/>
              <a:defRPr/>
            </a:pPr>
            <a:endParaRPr kumimoji="0" lang="zh-CN" altLang="en-US" sz="2600" b="1" i="0" u="none" strike="noStrike" kern="1200" cap="none" spc="0" normalizeH="0" baseline="0" noProof="1">
              <a:ln>
                <a:noFill/>
              </a:ln>
              <a:solidFill>
                <a:schemeClr val="tx1"/>
              </a:solidFill>
              <a:effectLst/>
              <a:uLnTx/>
              <a:uFillTx/>
              <a:latin typeface="+mn-lt"/>
              <a:ea typeface="+mn-ea"/>
              <a:cs typeface="+mn-cs"/>
            </a:endParaRPr>
          </a:p>
        </p:txBody>
      </p:sp>
      <p:sp>
        <p:nvSpPr>
          <p:cNvPr id="102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9"/>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6323" name="Rectangle 2"/>
          <p:cNvSpPr>
            <a:spLocks noGrp="1"/>
          </p:cNvSpPr>
          <p:nvPr>
            <p:ph type="title" idx="4294967295"/>
          </p:nvPr>
        </p:nvSpPr>
        <p:spPr>
          <a:xfrm>
            <a:off x="2095500" y="274638"/>
            <a:ext cx="76581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9.摄制权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6324" name="Rectangle 3"/>
          <p:cNvSpPr/>
          <p:nvPr/>
        </p:nvSpPr>
        <p:spPr>
          <a:xfrm>
            <a:off x="2133600" y="15240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以摄制视听作品的方法将作品固定在载体上的权利。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
        <p:nvSpPr>
          <p:cNvPr id="56325" name="Rectangle 7"/>
          <p:cNvSpPr/>
          <p:nvPr/>
        </p:nvSpPr>
        <p:spPr>
          <a:xfrm>
            <a:off x="2133600" y="28194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摄制（拍摄）指通过新的创作或相应的技术加工，将原作演绎表现为视听作品（电影、电视、录象等）。</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grpSp>
        <p:nvGrpSpPr>
          <p:cNvPr id="56326" name="Group 10"/>
          <p:cNvGrpSpPr>
            <a:grpSpLocks noChangeAspect="1"/>
          </p:cNvGrpSpPr>
          <p:nvPr/>
        </p:nvGrpSpPr>
        <p:grpSpPr>
          <a:xfrm>
            <a:off x="2438400" y="4724400"/>
            <a:ext cx="6934200" cy="1905000"/>
            <a:chOff x="0" y="0"/>
            <a:chExt cx="4368" cy="1200"/>
          </a:xfrm>
        </p:grpSpPr>
        <p:pic>
          <p:nvPicPr>
            <p:cNvPr id="56327" name="Picture 5" descr="C:\Documents and Settings\intel\My Documents\My Pictures\摄制.jpg"/>
            <p:cNvPicPr>
              <a:picLocks noChangeAspect="1"/>
            </p:cNvPicPr>
            <p:nvPr/>
          </p:nvPicPr>
          <p:blipFill>
            <a:blip r:embed="rId1"/>
            <a:stretch>
              <a:fillRect/>
            </a:stretch>
          </p:blipFill>
          <p:spPr>
            <a:xfrm>
              <a:off x="0" y="0"/>
              <a:ext cx="1536" cy="1200"/>
            </a:xfrm>
            <a:prstGeom prst="rect">
              <a:avLst/>
            </a:prstGeom>
            <a:noFill/>
            <a:ln w="9525">
              <a:noFill/>
            </a:ln>
          </p:spPr>
        </p:pic>
        <p:pic>
          <p:nvPicPr>
            <p:cNvPr id="56328" name="Picture 8" descr="C:\Documents and Settings\intel\My Documents\My Pictures\制作1.jpg"/>
            <p:cNvPicPr>
              <a:picLocks noChangeAspect="1"/>
            </p:cNvPicPr>
            <p:nvPr/>
          </p:nvPicPr>
          <p:blipFill>
            <a:blip r:embed="rId2"/>
            <a:stretch>
              <a:fillRect/>
            </a:stretch>
          </p:blipFill>
          <p:spPr>
            <a:xfrm>
              <a:off x="1536" y="0"/>
              <a:ext cx="1488" cy="1200"/>
            </a:xfrm>
            <a:prstGeom prst="rect">
              <a:avLst/>
            </a:prstGeom>
            <a:noFill/>
            <a:ln w="9525">
              <a:noFill/>
            </a:ln>
          </p:spPr>
        </p:pic>
        <p:pic>
          <p:nvPicPr>
            <p:cNvPr id="56329" name="Picture 9" descr="C:\Documents and Settings\intel\My Documents\My Pictures\制作3.jpg"/>
            <p:cNvPicPr>
              <a:picLocks noChangeAspect="1"/>
            </p:cNvPicPr>
            <p:nvPr/>
          </p:nvPicPr>
          <p:blipFill>
            <a:blip r:embed="rId3"/>
            <a:stretch>
              <a:fillRect/>
            </a:stretch>
          </p:blipFill>
          <p:spPr>
            <a:xfrm>
              <a:off x="3024" y="0"/>
              <a:ext cx="1344" cy="1200"/>
            </a:xfrm>
            <a:prstGeom prst="rect">
              <a:avLst/>
            </a:prstGeom>
            <a:noFill/>
            <a:ln w="9525">
              <a:noFill/>
            </a:ln>
          </p:spPr>
        </p:pic>
      </p:gr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734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10.改编权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7348" name="Rectangle 5"/>
          <p:cNvSpPr/>
          <p:nvPr/>
        </p:nvSpPr>
        <p:spPr>
          <a:xfrm>
            <a:off x="2133600" y="1524000"/>
            <a:ext cx="8153400" cy="1863725"/>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改编指以原作为基础，对原有形式解剖和重组形成新的作品形式，是再创作。文字作品</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视听作品，同一形式的文字作品的缩编，小说</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戏剧、曲艺、电影、电视剧</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7349" name="Rectangle 6"/>
          <p:cNvSpPr/>
          <p:nvPr/>
        </p:nvSpPr>
        <p:spPr>
          <a:xfrm>
            <a:off x="2133600" y="33528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改编权是对原作品进行二度创作的权利。他人为商业性使用改编已有作品应取得著作权人许可。</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7350" name="Rectangle 7"/>
          <p:cNvSpPr/>
          <p:nvPr/>
        </p:nvSpPr>
        <p:spPr>
          <a:xfrm>
            <a:off x="2133600" y="4953000"/>
            <a:ext cx="87106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改编者享有著作权，但依赖于原作，需授权。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灯片编号占位符 10"/>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837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11.翻译权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8372" name="Rectangle 8"/>
          <p:cNvSpPr/>
          <p:nvPr/>
        </p:nvSpPr>
        <p:spPr>
          <a:xfrm>
            <a:off x="2133600" y="1447800"/>
            <a:ext cx="8153400" cy="10763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翻译权是著作权人对其作品享有的以其他各种语言文字在表现的权利。</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8373" name="Rectangle 9"/>
          <p:cNvSpPr/>
          <p:nvPr/>
        </p:nvSpPr>
        <p:spPr>
          <a:xfrm>
            <a:off x="2133600" y="2514600"/>
            <a:ext cx="7486650"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翻译属于演绎创作，翻译作品是新作品</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8374" name="Rectangle 10"/>
          <p:cNvSpPr/>
          <p:nvPr/>
        </p:nvSpPr>
        <p:spPr>
          <a:xfrm>
            <a:off x="2133600" y="3352800"/>
            <a:ext cx="8001000" cy="977900"/>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对各种语言文字而言，翻译权是独立的；不同的法律地区有同一语言的多个翻译权。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grpSp>
        <p:nvGrpSpPr>
          <p:cNvPr id="58375" name="Group 13"/>
          <p:cNvGrpSpPr>
            <a:grpSpLocks noChangeAspect="1"/>
          </p:cNvGrpSpPr>
          <p:nvPr/>
        </p:nvGrpSpPr>
        <p:grpSpPr>
          <a:xfrm>
            <a:off x="2286000" y="4800600"/>
            <a:ext cx="7315200" cy="1981200"/>
            <a:chOff x="0" y="0"/>
            <a:chExt cx="4608" cy="1248"/>
          </a:xfrm>
        </p:grpSpPr>
        <p:pic>
          <p:nvPicPr>
            <p:cNvPr id="58376" name="Picture 6" descr="C:\Documents and Settings\intel\My Documents\My Pictures\翻译1.jpg"/>
            <p:cNvPicPr>
              <a:picLocks noChangeAspect="1"/>
            </p:cNvPicPr>
            <p:nvPr/>
          </p:nvPicPr>
          <p:blipFill>
            <a:blip r:embed="rId1"/>
            <a:stretch>
              <a:fillRect/>
            </a:stretch>
          </p:blipFill>
          <p:spPr>
            <a:xfrm>
              <a:off x="0" y="0"/>
              <a:ext cx="1536" cy="1248"/>
            </a:xfrm>
            <a:prstGeom prst="rect">
              <a:avLst/>
            </a:prstGeom>
            <a:noFill/>
            <a:ln w="9525">
              <a:noFill/>
            </a:ln>
          </p:spPr>
        </p:pic>
        <p:pic>
          <p:nvPicPr>
            <p:cNvPr id="58377" name="Picture 11" descr="C:\Documents and Settings\intel\My Documents\My Pictures\英文书1.jpg"/>
            <p:cNvPicPr>
              <a:picLocks noChangeAspect="1"/>
            </p:cNvPicPr>
            <p:nvPr/>
          </p:nvPicPr>
          <p:blipFill>
            <a:blip r:embed="rId2"/>
            <a:stretch>
              <a:fillRect/>
            </a:stretch>
          </p:blipFill>
          <p:spPr>
            <a:xfrm>
              <a:off x="1536" y="0"/>
              <a:ext cx="1344" cy="1248"/>
            </a:xfrm>
            <a:prstGeom prst="rect">
              <a:avLst/>
            </a:prstGeom>
            <a:noFill/>
            <a:ln w="9525">
              <a:noFill/>
            </a:ln>
          </p:spPr>
        </p:pic>
        <p:pic>
          <p:nvPicPr>
            <p:cNvPr id="58378" name="Picture 12" descr="C:\Documents and Settings\intel\My Documents\My Pictures\英文书2.jpg"/>
            <p:cNvPicPr>
              <a:picLocks noChangeAspect="1"/>
            </p:cNvPicPr>
            <p:nvPr/>
          </p:nvPicPr>
          <p:blipFill>
            <a:blip r:embed="rId3"/>
            <a:stretch>
              <a:fillRect/>
            </a:stretch>
          </p:blipFill>
          <p:spPr>
            <a:xfrm>
              <a:off x="2880" y="0"/>
              <a:ext cx="1728" cy="1248"/>
            </a:xfrm>
            <a:prstGeom prst="rect">
              <a:avLst/>
            </a:prstGeom>
            <a:noFill/>
            <a:ln w="9525">
              <a:noFill/>
            </a:ln>
          </p:spPr>
        </p:pic>
      </p:gr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59395"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12.汇编权</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59396" name="Rectangle 5"/>
          <p:cNvSpPr/>
          <p:nvPr/>
        </p:nvSpPr>
        <p:spPr>
          <a:xfrm>
            <a:off x="2133600" y="15240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著作权人将自己的作品进行收集、整理、增删、选择、组合、回击编排的权利（编辑权）。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9397" name="Rectangle 6"/>
          <p:cNvSpPr/>
          <p:nvPr/>
        </p:nvSpPr>
        <p:spPr>
          <a:xfrm>
            <a:off x="2133600" y="3124200"/>
            <a:ext cx="81534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演绎权：改编、翻译、注释、整理、编辑等的演绎，原作著作权和演绎者的派生著作权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59398" name="Rectangle 7"/>
          <p:cNvSpPr/>
          <p:nvPr/>
        </p:nvSpPr>
        <p:spPr>
          <a:xfrm>
            <a:off x="2197100" y="4678363"/>
            <a:ext cx="4219575"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汇编权和汇编者权。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60419"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13.应当由著作权人享有的其他权利</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60420" name="Rectangle 5"/>
          <p:cNvSpPr/>
          <p:nvPr/>
        </p:nvSpPr>
        <p:spPr>
          <a:xfrm>
            <a:off x="2209800" y="1477963"/>
            <a:ext cx="3403600"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注释权和整理权</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60421" name="Rectangle 6"/>
          <p:cNvSpPr/>
          <p:nvPr/>
        </p:nvSpPr>
        <p:spPr>
          <a:xfrm>
            <a:off x="2209800" y="2057400"/>
            <a:ext cx="8077200" cy="156845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注释他人享有著作权的作品应取得著作权人授权，对超过著作权保护期的作品的注释，不受限制。</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60422" name="Rectangle 7"/>
          <p:cNvSpPr/>
          <p:nvPr/>
        </p:nvSpPr>
        <p:spPr>
          <a:xfrm>
            <a:off x="2247900" y="3657600"/>
            <a:ext cx="8710613" cy="584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rPr>
              <a:t>注释人对其注释享有新的著作权。我国特色。</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ahoma" panose="020B0604030504040204" pitchFamily="34" charset="0"/>
              <a:ea typeface="宋体" panose="02010600030101010101" pitchFamily="2" charset="-122"/>
              <a:cs typeface="+mn-cs"/>
              <a:sym typeface="+mn-ea"/>
            </a:endParaRPr>
          </a:p>
        </p:txBody>
      </p:sp>
      <p:sp>
        <p:nvSpPr>
          <p:cNvPr id="60423" name="Rectangle 8"/>
          <p:cNvSpPr/>
          <p:nvPr/>
        </p:nvSpPr>
        <p:spPr>
          <a:xfrm>
            <a:off x="2209800" y="4419600"/>
            <a:ext cx="7848600" cy="1420813"/>
          </a:xfrm>
          <a:prstGeom prst="rect">
            <a:avLst/>
          </a:prstGeom>
          <a:noFill/>
          <a:ln w="9525">
            <a:noFill/>
          </a:ln>
        </p:spPr>
        <p:txBody>
          <a:bodyPr>
            <a:spAutoFit/>
          </a:bodyPr>
          <a:lstStyle/>
          <a:p>
            <a:pPr marL="0" marR="0" lvl="0" indent="0" algn="l" defTabSz="914400" rtl="0" eaLnBrk="1" fontAlgn="base" latinLnBrk="0" hangingPunct="1">
              <a:lnSpc>
                <a:spcPct val="90000"/>
              </a:lnSpc>
              <a:spcBef>
                <a:spcPct val="20000"/>
              </a:spcBef>
              <a:spcAft>
                <a:spcPct val="0"/>
              </a:spcAft>
              <a:buClr>
                <a:srgbClr val="1D2EA9"/>
              </a:buClr>
              <a:buSzTx/>
              <a:buFont typeface="Wingdings" panose="05000000000000000000" pitchFamily="2" charset="2"/>
              <a:buChar char="q"/>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整理权指对内容零散、层次不清的已有作品或材料予以条理化、系统化加工的权利。</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第十条之</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17</a:t>
            </a:r>
            <a:r>
              <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其他</a:t>
            </a: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Times New Roman" panose="02020603050405020304" pitchFamily="18" charset="0"/>
                <a:ea typeface="宋体" panose="02010600030101010101" pitchFamily="2" charset="-122"/>
                <a:cs typeface="+mn-cs"/>
                <a:sym typeface="+mn-ea"/>
              </a:rPr>
              <a:t>”</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1443" name="Rectangle 3"/>
          <p:cNvSpPr>
            <a:spLocks noGrp="1"/>
          </p:cNvSpPr>
          <p:nvPr>
            <p:ph type="body" idx="4294967295"/>
          </p:nvPr>
        </p:nvSpPr>
        <p:spPr/>
        <p:txBody>
          <a:bodyPr vert="horz" wrap="square" lIns="91440" tIns="45720" rIns="91440" bIns="45720" anchor="t" anchorCtr="0"/>
          <a:p>
            <a:r>
              <a:rPr lang="en-US" altLang="zh-CN" sz="2800" b="1" dirty="0"/>
              <a:t>1</a:t>
            </a:r>
            <a:r>
              <a:rPr lang="zh-CN" altLang="en-US" sz="2800" b="1" dirty="0"/>
              <a:t>、著作权归属的一般原则</a:t>
            </a:r>
            <a:endParaRPr lang="zh-CN" altLang="en-US" sz="2800" b="1" dirty="0"/>
          </a:p>
          <a:p>
            <a:r>
              <a:rPr lang="zh-CN" altLang="en-US" sz="2800" b="1" dirty="0"/>
              <a:t>著作权法第十一条</a:t>
            </a:r>
            <a:endParaRPr lang="en-US" altLang="zh-CN" sz="2800" b="1" dirty="0"/>
          </a:p>
          <a:p>
            <a:r>
              <a:rPr lang="zh-CN" altLang="en-US" sz="2800" b="1" dirty="0">
                <a:latin typeface="楷体" panose="02010609060101010101" pitchFamily="49" charset="-122"/>
                <a:ea typeface="楷体" panose="02010609060101010101" pitchFamily="49" charset="-122"/>
              </a:rPr>
              <a:t>著作权属于作者， 本法另有规定的除外。</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创作作品的自然人是作者。</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由法人或者非法人组织主持， 代表法人或者非法人组织意志创作，并由法人或者非法人组织承担责任的作品，法人或者非法人组织视为作者。</a:t>
            </a:r>
            <a:endParaRPr lang="zh-CN" altLang="en-US" sz="2800" b="1" dirty="0">
              <a:latin typeface="楷体" panose="02010609060101010101" pitchFamily="49" charset="-122"/>
              <a:ea typeface="楷体" panose="02010609060101010101" pitchFamily="49" charset="-122"/>
            </a:endParaRPr>
          </a:p>
        </p:txBody>
      </p:sp>
      <p:sp>
        <p:nvSpPr>
          <p:cNvPr id="614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2467" name="Rectangle 3"/>
          <p:cNvSpPr>
            <a:spLocks noGrp="1"/>
          </p:cNvSpPr>
          <p:nvPr>
            <p:ph type="body" idx="4294967295"/>
          </p:nvPr>
        </p:nvSpPr>
        <p:spPr/>
        <p:txBody>
          <a:bodyPr vert="horz" wrap="square" lIns="91440" tIns="45720" rIns="91440" bIns="45720" anchor="t" anchorCtr="0"/>
          <a:p>
            <a:pPr>
              <a:lnSpc>
                <a:spcPct val="90000"/>
              </a:lnSpc>
            </a:pPr>
            <a:r>
              <a:rPr lang="en-US" altLang="zh-CN" sz="2800" b="1" dirty="0"/>
              <a:t>2</a:t>
            </a:r>
            <a:r>
              <a:rPr lang="zh-CN" altLang="en-US" sz="2800" b="1" dirty="0"/>
              <a:t>、演绎作品的著作权归属</a:t>
            </a:r>
            <a:endParaRPr lang="zh-CN" altLang="en-US" sz="2800" b="1" dirty="0"/>
          </a:p>
          <a:p>
            <a:pPr>
              <a:lnSpc>
                <a:spcPct val="90000"/>
              </a:lnSpc>
            </a:pPr>
            <a:r>
              <a:rPr lang="zh-CN" altLang="en-US" sz="2800" b="1" dirty="0">
                <a:solidFill>
                  <a:srgbClr val="FF0000"/>
                </a:solidFill>
              </a:rPr>
              <a:t>著作权法第十三条 </a:t>
            </a:r>
            <a:r>
              <a:rPr lang="zh-CN" altLang="en-US" sz="2800" b="1" dirty="0"/>
              <a:t>改编、翻译、注释、整理已有作品而产生的作品，其著作权由改编、翻译、注释、整理人享有，但行使著作权时不得侵犯原作品的著作权。</a:t>
            </a:r>
            <a:endParaRPr lang="zh-CN" altLang="en-US" sz="2800" b="1" dirty="0"/>
          </a:p>
          <a:p>
            <a:pPr>
              <a:lnSpc>
                <a:spcPct val="90000"/>
              </a:lnSpc>
            </a:pPr>
            <a:r>
              <a:rPr lang="zh-CN" altLang="en-US" sz="2800" b="1" dirty="0">
                <a:solidFill>
                  <a:srgbClr val="FF0000"/>
                </a:solidFill>
              </a:rPr>
              <a:t>实施条例第十条</a:t>
            </a:r>
            <a:r>
              <a:rPr lang="zh-CN" altLang="en-US" sz="2800" b="1" dirty="0"/>
              <a:t>　注释、整理他人已有作品的人，对经过自己注释、整理而产生的作品享有著作权，但对原作品不享有著作权，并且不得阻止其他人对同一已有作品进行注释、整理。</a:t>
            </a:r>
            <a:br>
              <a:rPr lang="zh-CN" altLang="en-US" sz="2800" b="1" dirty="0"/>
            </a:br>
            <a:endParaRPr lang="zh-CN" altLang="en-US" sz="2800" b="1" dirty="0"/>
          </a:p>
        </p:txBody>
      </p:sp>
      <p:sp>
        <p:nvSpPr>
          <p:cNvPr id="6246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3491" name="Rectangle 3"/>
          <p:cNvSpPr>
            <a:spLocks noGrp="1"/>
          </p:cNvSpPr>
          <p:nvPr>
            <p:ph type="body" idx="4294967295"/>
          </p:nvPr>
        </p:nvSpPr>
        <p:spPr/>
        <p:txBody>
          <a:bodyPr vert="horz" wrap="square" lIns="91440" tIns="45720" rIns="91440" bIns="45720" anchor="t" anchorCtr="0"/>
          <a:p>
            <a:pPr>
              <a:lnSpc>
                <a:spcPct val="90000"/>
              </a:lnSpc>
            </a:pPr>
            <a:r>
              <a:rPr lang="en-US" altLang="zh-CN" sz="2800" b="1" dirty="0"/>
              <a:t>3</a:t>
            </a:r>
            <a:r>
              <a:rPr lang="zh-CN" altLang="en-US" sz="2800" b="1" dirty="0"/>
              <a:t>、合作作品的著作权归属</a:t>
            </a:r>
            <a:endParaRPr lang="zh-CN" altLang="en-US" sz="2800" b="1" dirty="0"/>
          </a:p>
          <a:p>
            <a:pPr>
              <a:lnSpc>
                <a:spcPct val="90000"/>
              </a:lnSpc>
            </a:pPr>
            <a:r>
              <a:rPr lang="zh-CN" altLang="en-US" sz="2800" b="1" dirty="0">
                <a:solidFill>
                  <a:srgbClr val="FF0000"/>
                </a:solidFill>
              </a:rPr>
              <a:t>著作权法第十四条</a:t>
            </a:r>
            <a:endParaRPr lang="en-US" altLang="zh-CN" sz="2800" b="1" dirty="0">
              <a:solidFill>
                <a:srgbClr val="FF0000"/>
              </a:solidFill>
            </a:endParaRP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两人以上合作创作的作品，著作权由合作作者共同享有，没有参加创作的人，不能成为合作作者。</a:t>
            </a:r>
            <a:endParaRPr lang="zh-CN" altLang="en-US" sz="2800" b="1" dirty="0">
              <a:solidFill>
                <a:srgbClr val="002060"/>
              </a:solidFill>
              <a:latin typeface="楷体" panose="02010609060101010101" pitchFamily="49" charset="-122"/>
              <a:ea typeface="楷体" panose="02010609060101010101" pitchFamily="49" charset="-122"/>
            </a:endParaRP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合作作品的著作权由合作作者通过协商一致行使；不能协商一致，又无正当理由的，任何一方不得阻止他方行使除转让、许可他人专有使用、出质以外的其他权利，但是所得收益应当合理分配给所有合作作者。</a:t>
            </a:r>
            <a:endParaRPr lang="zh-CN" altLang="en-US" sz="2800" b="1" dirty="0">
              <a:solidFill>
                <a:srgbClr val="002060"/>
              </a:solidFill>
              <a:latin typeface="楷体" panose="02010609060101010101" pitchFamily="49" charset="-122"/>
              <a:ea typeface="楷体" panose="02010609060101010101" pitchFamily="49" charset="-122"/>
            </a:endParaRPr>
          </a:p>
          <a:p>
            <a:pPr>
              <a:lnSpc>
                <a:spcPct val="90000"/>
              </a:lnSpc>
            </a:pPr>
            <a:r>
              <a:rPr lang="zh-CN" altLang="en-US" sz="2800" b="1" dirty="0">
                <a:solidFill>
                  <a:srgbClr val="002060"/>
                </a:solidFill>
                <a:latin typeface="楷体" panose="02010609060101010101" pitchFamily="49" charset="-122"/>
                <a:ea typeface="楷体" panose="02010609060101010101" pitchFamily="49" charset="-122"/>
              </a:rPr>
              <a:t>合作作品可以分割使用的，作者对各自创作的部分可以单独享有著作权，但行使著作权时不得侵犯合作作品整体的著作权。</a:t>
            </a:r>
            <a:endParaRPr lang="zh-CN" altLang="en-US" sz="2800" b="1" dirty="0">
              <a:solidFill>
                <a:srgbClr val="002060"/>
              </a:solidFill>
              <a:latin typeface="楷体" panose="02010609060101010101" pitchFamily="49" charset="-122"/>
              <a:ea typeface="楷体" panose="02010609060101010101" pitchFamily="49" charset="-122"/>
            </a:endParaRPr>
          </a:p>
        </p:txBody>
      </p:sp>
      <p:sp>
        <p:nvSpPr>
          <p:cNvPr id="634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4515" name="Rectangle 3"/>
          <p:cNvSpPr>
            <a:spLocks noGrp="1"/>
          </p:cNvSpPr>
          <p:nvPr>
            <p:ph type="body" idx="4294967295"/>
          </p:nvPr>
        </p:nvSpPr>
        <p:spPr/>
        <p:txBody>
          <a:bodyPr vert="horz" wrap="square" lIns="91440" tIns="45720" rIns="91440" bIns="45720" anchor="t" anchorCtr="0"/>
          <a:p>
            <a:r>
              <a:rPr lang="en-US" altLang="zh-CN" b="1" dirty="0"/>
              <a:t>4</a:t>
            </a:r>
            <a:r>
              <a:rPr lang="zh-CN" altLang="en-US" b="1" dirty="0"/>
              <a:t>、</a:t>
            </a:r>
            <a:r>
              <a:rPr lang="zh-CN" altLang="en-US" b="1" dirty="0">
                <a:solidFill>
                  <a:srgbClr val="C00000"/>
                </a:solidFill>
              </a:rPr>
              <a:t>汇编作品</a:t>
            </a:r>
            <a:r>
              <a:rPr lang="zh-CN" altLang="en-US" b="1" dirty="0"/>
              <a:t>著作权的归属</a:t>
            </a:r>
            <a:endParaRPr lang="zh-CN" altLang="en-US" b="1" dirty="0"/>
          </a:p>
          <a:p>
            <a:r>
              <a:rPr lang="zh-CN" altLang="en-US" b="1" dirty="0"/>
              <a:t>第十四条 汇编若干作品、作品的片段或者不构成作品的数据或者其他材料，对其内容的选择或者编排体现独创性的作品，为汇编作品，其著作权由汇编人享有，但行使著作权时，不得侵犯原作品的著作权。 </a:t>
            </a:r>
            <a:endParaRPr lang="zh-CN" altLang="en-US" b="1" dirty="0"/>
          </a:p>
        </p:txBody>
      </p:sp>
      <p:sp>
        <p:nvSpPr>
          <p:cNvPr id="6451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idx="4294967295"/>
          </p:nvPr>
        </p:nvSpPr>
        <p:spPr>
          <a:xfrm>
            <a:off x="609600" y="115888"/>
            <a:ext cx="10972800" cy="1081087"/>
          </a:xfrm>
        </p:spPr>
        <p:txBody>
          <a:bodyPr vert="horz" wrap="square" lIns="0" tIns="45720" rIns="0" bIns="0" anchor="b" anchorCtr="0"/>
          <a:p>
            <a:r>
              <a:rPr lang="zh-CN" altLang="en-US" dirty="0"/>
              <a:t>三、著作权的归属</a:t>
            </a:r>
            <a:endParaRPr lang="zh-CN" altLang="en-US" dirty="0"/>
          </a:p>
        </p:txBody>
      </p:sp>
      <p:sp>
        <p:nvSpPr>
          <p:cNvPr id="65539" name="Rectangle 3"/>
          <p:cNvSpPr>
            <a:spLocks noGrp="1"/>
          </p:cNvSpPr>
          <p:nvPr>
            <p:ph type="body" idx="4294967295"/>
          </p:nvPr>
        </p:nvSpPr>
        <p:spPr>
          <a:xfrm>
            <a:off x="695325" y="1484313"/>
            <a:ext cx="10887075" cy="4840287"/>
          </a:xfrm>
        </p:spPr>
        <p:txBody>
          <a:bodyPr vert="horz" wrap="square" lIns="91440" tIns="45720" rIns="91440" bIns="45720" anchor="t" anchorCtr="0"/>
          <a:p>
            <a:r>
              <a:rPr lang="en-US" altLang="zh-CN" sz="2800" b="1" dirty="0"/>
              <a:t>5</a:t>
            </a:r>
            <a:r>
              <a:rPr lang="zh-CN" altLang="en-US" sz="2800" b="1" dirty="0"/>
              <a:t>、电影作品著作权的归属</a:t>
            </a:r>
            <a:endParaRPr lang="zh-CN" altLang="en-US" sz="2800" b="1" dirty="0"/>
          </a:p>
          <a:p>
            <a:r>
              <a:rPr lang="zh-CN" altLang="en-US" sz="2800" b="1" dirty="0"/>
              <a:t>第十七条 </a:t>
            </a:r>
            <a:endParaRPr lang="en-US" altLang="zh-CN" sz="2800" b="1" dirty="0"/>
          </a:p>
          <a:p>
            <a:r>
              <a:rPr lang="zh-CN" altLang="en-US" sz="2800" b="1" dirty="0"/>
              <a:t> </a:t>
            </a:r>
            <a:r>
              <a:rPr lang="zh-CN" altLang="en-US" sz="2800" b="1" dirty="0">
                <a:latin typeface="楷体" panose="02010609060101010101" pitchFamily="49" charset="-122"/>
                <a:ea typeface="楷体" panose="02010609060101010101" pitchFamily="49" charset="-122"/>
              </a:rPr>
              <a:t>视听作品中的电影作品、电视剧作品的著作权由制作者享有，但编剧、导演、摄影、作词、作曲等作者享有署名权，并有权按照与制作者签订的合同获得报酬。</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前款规定以外的视听作品的著作权归属由当事人约定；没有约定或者约定不明确的，由制作者享有，但作者享有署名权和获得报酬的权利。</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视听作品中的剧本、音乐等可以单独使用的作品的作者有权单独行使其著作权。</a:t>
            </a:r>
            <a:endParaRPr lang="zh-CN" altLang="en-US" sz="2800" b="1" dirty="0">
              <a:latin typeface="楷体" panose="02010609060101010101" pitchFamily="49" charset="-122"/>
              <a:ea typeface="楷体" panose="02010609060101010101" pitchFamily="49" charset="-122"/>
            </a:endParaRPr>
          </a:p>
        </p:txBody>
      </p:sp>
      <p:sp>
        <p:nvSpPr>
          <p:cNvPr id="6554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1267"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1、文字作品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1268" name="Rectangle 3"/>
          <p:cNvSpPr/>
          <p:nvPr/>
        </p:nvSpPr>
        <p:spPr>
          <a:xfrm>
            <a:off x="2057400" y="1524000"/>
            <a:ext cx="3276600" cy="5016500"/>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文字作品：是指小说、诗词、散文、论文等以文字形式表现的作品。</a:t>
            </a: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2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1269" name="Picture 5" descr="C:\Documents and Settings\intel\My Documents\My Pictures\书.jpg"/>
          <p:cNvPicPr>
            <a:picLocks noChangeAspect="1"/>
          </p:cNvPicPr>
          <p:nvPr/>
        </p:nvPicPr>
        <p:blipFill>
          <a:blip r:embed="rId1"/>
          <a:stretch>
            <a:fillRect/>
          </a:stretch>
        </p:blipFill>
        <p:spPr>
          <a:xfrm>
            <a:off x="5486400" y="1524000"/>
            <a:ext cx="4800600" cy="48006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outHorizontal)">
                                      <p:cBhvr>
                                        <p:cTn id="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6563" name="Rectangle 3"/>
          <p:cNvSpPr>
            <a:spLocks noGrp="1"/>
          </p:cNvSpPr>
          <p:nvPr>
            <p:ph type="body" idx="4294967295"/>
          </p:nvPr>
        </p:nvSpPr>
        <p:spPr/>
        <p:txBody>
          <a:bodyPr vert="horz" wrap="square" lIns="91440" tIns="45720" rIns="91440" bIns="45720" anchor="t" anchorCtr="0"/>
          <a:p>
            <a:pPr>
              <a:lnSpc>
                <a:spcPct val="80000"/>
              </a:lnSpc>
            </a:pPr>
            <a:r>
              <a:rPr lang="en-US" altLang="zh-CN" sz="2000" b="1" dirty="0"/>
              <a:t>6</a:t>
            </a:r>
            <a:r>
              <a:rPr lang="zh-CN" altLang="en-US" sz="2000" b="1" dirty="0"/>
              <a:t>、</a:t>
            </a:r>
            <a:r>
              <a:rPr lang="zh-CN" altLang="en-US" sz="2400" b="1" dirty="0"/>
              <a:t>职务作品著作权的归属</a:t>
            </a:r>
            <a:endParaRPr lang="zh-CN" altLang="en-US" sz="2400" b="1" dirty="0"/>
          </a:p>
          <a:p>
            <a:pPr>
              <a:lnSpc>
                <a:spcPct val="80000"/>
              </a:lnSpc>
            </a:pPr>
            <a:r>
              <a:rPr lang="zh-CN" altLang="en-US" sz="2400" b="1" dirty="0"/>
              <a:t>第十八条 </a:t>
            </a:r>
            <a:r>
              <a:rPr lang="zh-CN" altLang="en-US" sz="2400" b="1" dirty="0">
                <a:latin typeface="楷体" panose="02010609060101010101" pitchFamily="49" charset="-122"/>
                <a:ea typeface="楷体" panose="02010609060101010101" pitchFamily="49" charset="-122"/>
              </a:rPr>
              <a:t>自然人为完成法人或者非法人组织工作任务所创作的作品是职务作品，除本条第二款的规定以外，著作权由作者享有，但法人或者非法人组织有权在其业务范围内优先使用。作品完成两年内，未经单位同意，作者不得许可第三人以与单位使用的相同方式使用该作品。</a:t>
            </a:r>
            <a:endParaRPr lang="zh-CN" altLang="en-US" sz="2400" b="1" dirty="0">
              <a:latin typeface="楷体" panose="02010609060101010101" pitchFamily="49" charset="-122"/>
              <a:ea typeface="楷体" panose="02010609060101010101" pitchFamily="49" charset="-122"/>
            </a:endParaRPr>
          </a:p>
          <a:p>
            <a:pPr>
              <a:lnSpc>
                <a:spcPct val="80000"/>
              </a:lnSpc>
            </a:pPr>
            <a:r>
              <a:rPr lang="zh-CN" altLang="en-US" sz="2400" b="1" dirty="0">
                <a:latin typeface="楷体" panose="02010609060101010101" pitchFamily="49" charset="-122"/>
                <a:ea typeface="楷体" panose="02010609060101010101" pitchFamily="49" charset="-122"/>
              </a:rPr>
              <a:t>有下列情形之一的职务作品， 作者享有署名权，著作权的其他权利由法人或者非法人组织享有，法人或者非法人组织可以给予作者奖励：</a:t>
            </a:r>
            <a:endParaRPr lang="zh-CN" altLang="en-US" sz="2400" b="1" dirty="0">
              <a:latin typeface="楷体" panose="02010609060101010101" pitchFamily="49" charset="-122"/>
              <a:ea typeface="楷体" panose="02010609060101010101" pitchFamily="49" charset="-122"/>
            </a:endParaRPr>
          </a:p>
          <a:p>
            <a:pPr>
              <a:lnSpc>
                <a:spcPct val="80000"/>
              </a:lnSpc>
            </a:pPr>
            <a:r>
              <a:rPr lang="zh-CN" altLang="en-US" sz="2400" b="1" dirty="0">
                <a:latin typeface="楷体" panose="02010609060101010101" pitchFamily="49" charset="-122"/>
                <a:ea typeface="楷体" panose="02010609060101010101" pitchFamily="49" charset="-122"/>
              </a:rPr>
              <a:t>（一）主要是利用法人或者非法人组织的物质技术条件创作，并由法人或者非法人组织承担责任的工程设计图、产品设计图、地图、示意图计算机软件等职务作品；</a:t>
            </a:r>
            <a:endParaRPr lang="zh-CN" altLang="en-US" sz="2400" b="1" dirty="0">
              <a:latin typeface="楷体" panose="02010609060101010101" pitchFamily="49" charset="-122"/>
              <a:ea typeface="楷体" panose="02010609060101010101" pitchFamily="49" charset="-122"/>
            </a:endParaRPr>
          </a:p>
          <a:p>
            <a:pPr>
              <a:lnSpc>
                <a:spcPct val="80000"/>
              </a:lnSpc>
            </a:pPr>
            <a:r>
              <a:rPr lang="zh-CN" altLang="en-US" sz="2400" b="1" dirty="0">
                <a:latin typeface="楷体" panose="02010609060101010101" pitchFamily="49" charset="-122"/>
                <a:ea typeface="楷体" panose="02010609060101010101" pitchFamily="49" charset="-122"/>
              </a:rPr>
              <a:t>（二）报社、期刊社、通讯社、广播电台、电视台的工作人员创作的职务作品；</a:t>
            </a:r>
            <a:endParaRPr lang="zh-CN" altLang="en-US" sz="2400" b="1" dirty="0">
              <a:latin typeface="楷体" panose="02010609060101010101" pitchFamily="49" charset="-122"/>
              <a:ea typeface="楷体" panose="02010609060101010101" pitchFamily="49" charset="-122"/>
            </a:endParaRPr>
          </a:p>
          <a:p>
            <a:pPr>
              <a:lnSpc>
                <a:spcPct val="80000"/>
              </a:lnSpc>
            </a:pPr>
            <a:r>
              <a:rPr lang="zh-CN" altLang="en-US" sz="2400" b="1" dirty="0">
                <a:latin typeface="楷体" panose="02010609060101010101" pitchFamily="49" charset="-122"/>
                <a:ea typeface="楷体" panose="02010609060101010101" pitchFamily="49" charset="-122"/>
              </a:rPr>
              <a:t>（三）法律、行政法规规定或者合同约定著作权由法人或者非法人组织享有的职务作品。</a:t>
            </a:r>
            <a:endParaRPr lang="zh-CN" altLang="en-US" sz="2400" b="1" dirty="0">
              <a:latin typeface="楷体" panose="02010609060101010101" pitchFamily="49" charset="-122"/>
              <a:ea typeface="楷体" panose="02010609060101010101" pitchFamily="49" charset="-122"/>
            </a:endParaRPr>
          </a:p>
        </p:txBody>
      </p:sp>
      <p:sp>
        <p:nvSpPr>
          <p:cNvPr id="6656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7587" name="Rectangle 3"/>
          <p:cNvSpPr>
            <a:spLocks noGrp="1"/>
          </p:cNvSpPr>
          <p:nvPr>
            <p:ph type="body" idx="4294967295"/>
          </p:nvPr>
        </p:nvSpPr>
        <p:spPr/>
        <p:txBody>
          <a:bodyPr vert="horz" wrap="square" lIns="91440" tIns="45720" rIns="91440" bIns="45720" anchor="t" anchorCtr="0"/>
          <a:p>
            <a:r>
              <a:rPr lang="en-US" altLang="zh-CN" b="1" dirty="0"/>
              <a:t>7</a:t>
            </a:r>
            <a:r>
              <a:rPr lang="zh-CN" altLang="en-US" b="1" dirty="0"/>
              <a:t>、委托作品著作权的归属</a:t>
            </a:r>
            <a:endParaRPr lang="zh-CN" altLang="en-US" b="1" dirty="0"/>
          </a:p>
          <a:p>
            <a:r>
              <a:rPr lang="zh-CN" altLang="en-US" b="1" dirty="0"/>
              <a:t>第十九条  </a:t>
            </a:r>
            <a:r>
              <a:rPr lang="zh-CN" altLang="en-US" b="1" dirty="0">
                <a:latin typeface="楷体" panose="02010609060101010101" pitchFamily="49" charset="-122"/>
                <a:ea typeface="楷体" panose="02010609060101010101" pitchFamily="49" charset="-122"/>
              </a:rPr>
              <a:t>受委托创作的作品，著作权的归属由委托人和受托人通过合同约定。合同未作明确约定或者没有订立合同的，著作权属于受托人。</a:t>
            </a:r>
            <a:endParaRPr lang="zh-CN" altLang="en-US" b="1" dirty="0">
              <a:latin typeface="楷体" panose="02010609060101010101" pitchFamily="49" charset="-122"/>
              <a:ea typeface="楷体" panose="02010609060101010101" pitchFamily="49" charset="-122"/>
            </a:endParaRPr>
          </a:p>
        </p:txBody>
      </p:sp>
      <p:sp>
        <p:nvSpPr>
          <p:cNvPr id="6758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idx="4294967295"/>
          </p:nvPr>
        </p:nvSpPr>
        <p:spPr/>
        <p:txBody>
          <a:bodyPr vert="horz" wrap="square" lIns="0" tIns="45720" rIns="0" bIns="0" anchor="b" anchorCtr="0"/>
          <a:p>
            <a:r>
              <a:rPr lang="zh-CN" altLang="en-US" dirty="0"/>
              <a:t>三、著作权的归属</a:t>
            </a:r>
            <a:endParaRPr lang="zh-CN" altLang="en-US" dirty="0"/>
          </a:p>
        </p:txBody>
      </p:sp>
      <p:sp>
        <p:nvSpPr>
          <p:cNvPr id="68611" name="Rectangle 3"/>
          <p:cNvSpPr>
            <a:spLocks noGrp="1"/>
          </p:cNvSpPr>
          <p:nvPr>
            <p:ph type="body" idx="4294967295"/>
          </p:nvPr>
        </p:nvSpPr>
        <p:spPr/>
        <p:txBody>
          <a:bodyPr vert="horz" wrap="square" lIns="91440" tIns="45720" rIns="91440" bIns="45720" anchor="t" anchorCtr="0"/>
          <a:p>
            <a:r>
              <a:rPr lang="en-US" altLang="zh-CN" b="1" dirty="0"/>
              <a:t>8</a:t>
            </a:r>
            <a:r>
              <a:rPr lang="zh-CN" altLang="en-US" b="1" dirty="0"/>
              <a:t>、</a:t>
            </a:r>
            <a:r>
              <a:rPr lang="zh-CN" altLang="en-US" b="1" dirty="0">
                <a:solidFill>
                  <a:srgbClr val="C00000"/>
                </a:solidFill>
              </a:rPr>
              <a:t>作品原件的转移与著作权的归属</a:t>
            </a:r>
            <a:endParaRPr lang="zh-CN" altLang="en-US" b="1" dirty="0">
              <a:solidFill>
                <a:srgbClr val="C00000"/>
              </a:solidFill>
            </a:endParaRPr>
          </a:p>
          <a:p>
            <a:r>
              <a:rPr lang="zh-CN" altLang="en-US" b="1" dirty="0"/>
              <a:t>第十八条第一款</a:t>
            </a:r>
            <a:endParaRPr lang="en-US" altLang="zh-CN" b="1" dirty="0"/>
          </a:p>
          <a:p>
            <a:r>
              <a:rPr lang="zh-CN" altLang="en-US" b="1" dirty="0">
                <a:latin typeface="楷体" panose="02010609060101010101" pitchFamily="49" charset="-122"/>
                <a:ea typeface="楷体" panose="02010609060101010101" pitchFamily="49" charset="-122"/>
              </a:rPr>
              <a:t>作品原件所有权的转移，不改变作品著作权的归属，但美术、摄影作品原件的展览权由原件所有人享有。</a:t>
            </a:r>
            <a:endParaRPr lang="en-US" altLang="zh-CN" b="1" dirty="0"/>
          </a:p>
          <a:p>
            <a:r>
              <a:rPr lang="zh-CN" altLang="en-US" b="1" dirty="0"/>
              <a:t> 案例：宋芳卿与四川</a:t>
            </a:r>
            <a:endParaRPr lang="en-US" altLang="zh-CN" b="1" dirty="0"/>
          </a:p>
          <a:p>
            <a:pPr>
              <a:buNone/>
            </a:pPr>
            <a:r>
              <a:rPr lang="zh-CN" altLang="en-US" b="1" dirty="0"/>
              <a:t>泸州窖醇酒业有限公司</a:t>
            </a:r>
            <a:endParaRPr lang="en-US" altLang="zh-CN" b="1" dirty="0"/>
          </a:p>
          <a:p>
            <a:pPr>
              <a:buNone/>
            </a:pPr>
            <a:r>
              <a:rPr lang="zh-CN" altLang="en-US" b="1" dirty="0"/>
              <a:t>著作权侵权纠纷</a:t>
            </a:r>
            <a:endParaRPr lang="zh-CN" altLang="en-US" b="1" dirty="0"/>
          </a:p>
        </p:txBody>
      </p:sp>
      <p:sp>
        <p:nvSpPr>
          <p:cNvPr id="6861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pic>
        <p:nvPicPr>
          <p:cNvPr id="68613" name="Picture 5" descr="C:\Users\yan\Pictures\474285335758498243.jpg"/>
          <p:cNvPicPr>
            <a:picLocks noChangeAspect="1"/>
          </p:cNvPicPr>
          <p:nvPr/>
        </p:nvPicPr>
        <p:blipFill>
          <a:blip r:embed="rId1"/>
          <a:stretch>
            <a:fillRect/>
          </a:stretch>
        </p:blipFill>
        <p:spPr>
          <a:xfrm>
            <a:off x="6527800" y="3425825"/>
            <a:ext cx="4543425" cy="2898775"/>
          </a:xfrm>
          <a:prstGeom prst="rect">
            <a:avLst/>
          </a:prstGeom>
          <a:noFill/>
          <a:ln w="9525">
            <a:noFill/>
          </a:ln>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idx="4294967295"/>
          </p:nvPr>
        </p:nvSpPr>
        <p:spPr/>
        <p:txBody>
          <a:bodyPr vert="horz" wrap="square" lIns="0" tIns="45720" rIns="0" bIns="0" anchor="b" anchorCtr="0"/>
          <a:p>
            <a:r>
              <a:rPr lang="zh-CN" altLang="en-US" dirty="0"/>
              <a:t>四、著作权的合理使用</a:t>
            </a:r>
            <a:endParaRPr lang="zh-CN" altLang="en-US" dirty="0"/>
          </a:p>
        </p:txBody>
      </p:sp>
      <p:sp>
        <p:nvSpPr>
          <p:cNvPr id="69635" name="Rectangle 3"/>
          <p:cNvSpPr>
            <a:spLocks noGrp="1"/>
          </p:cNvSpPr>
          <p:nvPr>
            <p:ph type="body" idx="4294967295"/>
          </p:nvPr>
        </p:nvSpPr>
        <p:spPr/>
        <p:txBody>
          <a:bodyPr vert="horz" wrap="square" lIns="91440" tIns="45720" rIns="91440" bIns="45720" anchor="t" anchorCtr="0"/>
          <a:p>
            <a:r>
              <a:rPr lang="zh-CN" altLang="en-US" sz="2800" b="1" dirty="0"/>
              <a:t>（一）合理使用的含义</a:t>
            </a:r>
            <a:endParaRPr lang="zh-CN" altLang="en-US" sz="2800" b="1" dirty="0"/>
          </a:p>
          <a:p>
            <a:r>
              <a:rPr lang="zh-CN" altLang="en-US" sz="2800" b="1" dirty="0"/>
              <a:t>合理使用是指，他人依据法律的有关规定而使用享有著作权的作品，不必征得著作权人的同意，也不需要向著作权人支付报酬。</a:t>
            </a:r>
            <a:endParaRPr lang="zh-CN" altLang="en-US" sz="2800" b="1" dirty="0"/>
          </a:p>
          <a:p>
            <a:r>
              <a:rPr lang="zh-CN" altLang="en-US" sz="2800" b="1" dirty="0"/>
              <a:t>合理使用针对著作权以及邻接权。</a:t>
            </a:r>
            <a:endParaRPr lang="zh-CN" altLang="en-US" sz="2800" b="1" dirty="0"/>
          </a:p>
          <a:p>
            <a:r>
              <a:rPr lang="zh-CN" altLang="en-US" sz="2800" b="1" dirty="0"/>
              <a:t>著作权法第二十四条 </a:t>
            </a:r>
            <a:r>
              <a:rPr lang="zh-CN" altLang="en-US" sz="2800" b="1" dirty="0">
                <a:latin typeface="楷体" panose="02010609060101010101" pitchFamily="49" charset="-122"/>
                <a:ea typeface="楷体" panose="02010609060101010101" pitchFamily="49" charset="-122"/>
              </a:rPr>
              <a:t>在下列情况下使用作品，可以不经著作权人许可，不向其支付报酬，但应当指明作者姓名或者名称、作品名称，并且</a:t>
            </a:r>
            <a:r>
              <a:rPr lang="zh-CN" altLang="en-US" sz="2800" b="1" dirty="0">
                <a:solidFill>
                  <a:srgbClr val="FF0000"/>
                </a:solidFill>
                <a:latin typeface="楷体" panose="02010609060101010101" pitchFamily="49" charset="-122"/>
                <a:ea typeface="楷体" panose="02010609060101010101" pitchFamily="49" charset="-122"/>
              </a:rPr>
              <a:t>不得影响该作品的正常使用，也不得不合理地损害著作权人的合法权益</a:t>
            </a:r>
            <a:r>
              <a:rPr lang="zh-CN" altLang="en-US" sz="28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a:t>
            </a:r>
            <a:endParaRPr lang="en-US" altLang="zh-CN" sz="2800" b="1" dirty="0">
              <a:latin typeface="楷体" panose="02010609060101010101" pitchFamily="49" charset="-122"/>
              <a:ea typeface="楷体" panose="02010609060101010101" pitchFamily="49" charset="-122"/>
            </a:endParaRPr>
          </a:p>
          <a:p>
            <a:pPr>
              <a:buFont typeface="Wingdings" panose="05000000000000000000" pitchFamily="2" charset="2"/>
              <a:buNone/>
            </a:pPr>
            <a:endParaRPr lang="en-US" altLang="zh-CN" sz="2800" b="1" dirty="0"/>
          </a:p>
        </p:txBody>
      </p:sp>
      <p:sp>
        <p:nvSpPr>
          <p:cNvPr id="6963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p:cNvSpPr>
          <p:nvPr>
            <p:ph type="title" idx="4294967295"/>
          </p:nvPr>
        </p:nvSpPr>
        <p:spPr/>
        <p:txBody>
          <a:bodyPr vert="horz" wrap="square" lIns="0" tIns="45720" rIns="0" bIns="0" anchor="b" anchorCtr="0"/>
          <a:p>
            <a:r>
              <a:rPr lang="zh-CN" altLang="en-US" dirty="0"/>
              <a:t>合理使用的情形</a:t>
            </a:r>
            <a:endParaRPr lang="zh-CN" altLang="en-US" dirty="0"/>
          </a:p>
        </p:txBody>
      </p:sp>
      <p:sp>
        <p:nvSpPr>
          <p:cNvPr id="70659" name="Rectangle 3"/>
          <p:cNvSpPr>
            <a:spLocks noGrp="1"/>
          </p:cNvSpPr>
          <p:nvPr>
            <p:ph type="body" idx="4294967295"/>
          </p:nvPr>
        </p:nvSpPr>
        <p:spPr/>
        <p:txBody>
          <a:bodyPr vert="horz" wrap="square" lIns="91440" tIns="45720" rIns="91440" bIns="45720" anchor="t" anchorCtr="0"/>
          <a:p>
            <a:pPr latinLnBrk="0">
              <a:lnSpc>
                <a:spcPct val="140000"/>
              </a:lnSpc>
              <a:spcBef>
                <a:spcPts val="0"/>
              </a:spcBef>
            </a:pPr>
            <a:r>
              <a:rPr lang="zh-CN" altLang="en-US" b="1" dirty="0"/>
              <a:t>（一）为个人学习、研究或者欣赏，使用他人已经发表的作品；</a:t>
            </a:r>
            <a:br>
              <a:rPr lang="zh-CN" altLang="en-US" b="1" dirty="0"/>
            </a:br>
            <a:r>
              <a:rPr lang="zh-CN" altLang="en-US" b="1" dirty="0"/>
              <a:t>（二）为介绍、评论某一作品或者说明某一问题，在作品中适当引用他人已经发表的作品；</a:t>
            </a:r>
            <a:br>
              <a:rPr lang="zh-CN" altLang="en-US" b="1" dirty="0"/>
            </a:br>
            <a:r>
              <a:rPr lang="zh-CN" altLang="en-US" b="1" dirty="0"/>
              <a:t>（三）为报道时事新闻，在报纸、期刊、广播电台、电视台等媒体中不可避免地再现或者引用已经发表的作品；</a:t>
            </a:r>
            <a:br>
              <a:rPr lang="zh-CN" altLang="en-US" b="1" dirty="0"/>
            </a:br>
            <a:endParaRPr lang="zh-CN" altLang="en-US" b="1" dirty="0"/>
          </a:p>
        </p:txBody>
      </p:sp>
      <p:sp>
        <p:nvSpPr>
          <p:cNvPr id="7066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idx="4294967295"/>
          </p:nvPr>
        </p:nvSpPr>
        <p:spPr/>
        <p:txBody>
          <a:bodyPr vert="horz" wrap="square" lIns="0" tIns="45720" rIns="0" bIns="0" anchor="b" anchorCtr="0"/>
          <a:p>
            <a:r>
              <a:rPr lang="zh-CN" altLang="en-US" dirty="0"/>
              <a:t>合理使用的情形</a:t>
            </a:r>
            <a:endParaRPr lang="zh-CN" altLang="en-US" dirty="0"/>
          </a:p>
        </p:txBody>
      </p:sp>
      <p:sp>
        <p:nvSpPr>
          <p:cNvPr id="71683" name="Rectangle 3"/>
          <p:cNvSpPr>
            <a:spLocks noGrp="1"/>
          </p:cNvSpPr>
          <p:nvPr>
            <p:ph type="body" idx="4294967295"/>
          </p:nvPr>
        </p:nvSpPr>
        <p:spPr/>
        <p:txBody>
          <a:bodyPr vert="horz" wrap="square" lIns="91440" tIns="45720" rIns="91440" bIns="45720" anchor="t" anchorCtr="0"/>
          <a:p>
            <a:pPr latinLnBrk="0">
              <a:lnSpc>
                <a:spcPct val="140000"/>
              </a:lnSpc>
              <a:spcBef>
                <a:spcPts val="0"/>
              </a:spcBef>
            </a:pPr>
            <a:r>
              <a:rPr lang="en-US" altLang="zh-CN" sz="2400" b="1" dirty="0"/>
              <a:t>(</a:t>
            </a:r>
            <a:r>
              <a:rPr lang="zh-CN" altLang="en-US" sz="2400" b="1" dirty="0"/>
              <a:t>四）报纸、期刊、广播电台、电视台等媒体刊登或者播放其他报纸、期刊、广播电台、电视台等媒体已经发表的关于政治、经济、宗教问题的时事性文章，但著作权人声明不许刊登、播放的除外；</a:t>
            </a:r>
            <a:br>
              <a:rPr lang="zh-CN" altLang="en-US" sz="2400" b="1" dirty="0"/>
            </a:br>
            <a:r>
              <a:rPr lang="zh-CN" altLang="en-US" sz="2400" b="1" dirty="0"/>
              <a:t>（五）报纸、期刊、广播电台、电视台等媒体刊登或者播放在公众集会上发表的讲话，但作者声明不许刊登、播放的除外；</a:t>
            </a:r>
            <a:br>
              <a:rPr lang="zh-CN" altLang="en-US" sz="2400" b="1" dirty="0"/>
            </a:br>
            <a:r>
              <a:rPr lang="zh-CN" altLang="en-US" sz="2400" b="1" dirty="0"/>
              <a:t>（六）为学校课堂教学或者科学研究，翻译改编、汇编、播放或者少量复制已经发表的作品，供教学或者科研人员使用，但不得出版发行；</a:t>
            </a:r>
            <a:br>
              <a:rPr lang="zh-CN" altLang="en-US" sz="2400" b="1" dirty="0"/>
            </a:br>
            <a:endParaRPr lang="zh-CN" altLang="en-US" sz="2400" b="1" dirty="0"/>
          </a:p>
        </p:txBody>
      </p:sp>
      <p:sp>
        <p:nvSpPr>
          <p:cNvPr id="7168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p:cNvSpPr>
          <p:nvPr>
            <p:ph type="title" idx="4294967295"/>
          </p:nvPr>
        </p:nvSpPr>
        <p:spPr/>
        <p:txBody>
          <a:bodyPr vert="horz" wrap="square" lIns="0" tIns="45720" rIns="0" bIns="0" anchor="b" anchorCtr="0"/>
          <a:p>
            <a:r>
              <a:rPr lang="zh-CN" altLang="en-US" dirty="0"/>
              <a:t>合理使用的情形</a:t>
            </a:r>
            <a:endParaRPr lang="zh-CN" altLang="en-US" dirty="0"/>
          </a:p>
        </p:txBody>
      </p:sp>
      <p:sp>
        <p:nvSpPr>
          <p:cNvPr id="72707" name="Rectangle 3"/>
          <p:cNvSpPr>
            <a:spLocks noGrp="1"/>
          </p:cNvSpPr>
          <p:nvPr>
            <p:ph type="body" idx="4294967295"/>
          </p:nvPr>
        </p:nvSpPr>
        <p:spPr/>
        <p:txBody>
          <a:bodyPr vert="horz" wrap="square" lIns="91440" tIns="45720" rIns="91440" bIns="45720" anchor="t" anchorCtr="0"/>
          <a:p>
            <a:pPr latinLnBrk="0">
              <a:lnSpc>
                <a:spcPct val="140000"/>
              </a:lnSpc>
              <a:spcBef>
                <a:spcPts val="0"/>
              </a:spcBef>
            </a:pPr>
            <a:r>
              <a:rPr lang="zh-CN" altLang="en-US" b="1" dirty="0"/>
              <a:t>（七）国家机关为执行公务在合理范围内使用已经发表的作品； </a:t>
            </a:r>
            <a:br>
              <a:rPr lang="zh-CN" altLang="en-US" b="1" dirty="0"/>
            </a:br>
            <a:r>
              <a:rPr lang="zh-CN" altLang="en-US" b="1" dirty="0"/>
              <a:t>（八）图书馆、档案馆、纪念馆、博物馆、美术馆、文化馆等为陈列或者保存版本的需要，复制本馆收藏的作品；</a:t>
            </a:r>
            <a:br>
              <a:rPr lang="zh-CN" altLang="en-US" b="1" dirty="0"/>
            </a:br>
            <a:r>
              <a:rPr lang="zh-CN" altLang="en-US" b="1" dirty="0"/>
              <a:t>（九）免费表演已经发表的作品，该表演未向公众收取费用，也未向表演者支付报酬，且不以营利为目的；</a:t>
            </a:r>
            <a:br>
              <a:rPr lang="zh-CN" altLang="en-US" b="1" dirty="0"/>
            </a:br>
            <a:endParaRPr lang="zh-CN" altLang="en-US" b="1" dirty="0"/>
          </a:p>
        </p:txBody>
      </p:sp>
      <p:sp>
        <p:nvSpPr>
          <p:cNvPr id="7270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idx="4294967295"/>
          </p:nvPr>
        </p:nvSpPr>
        <p:spPr/>
        <p:txBody>
          <a:bodyPr vert="horz" wrap="square" lIns="0" tIns="45720" rIns="0" bIns="0" anchor="b" anchorCtr="0"/>
          <a:p>
            <a:r>
              <a:rPr lang="zh-CN" altLang="en-US" dirty="0"/>
              <a:t>合理使用的情形</a:t>
            </a:r>
            <a:endParaRPr lang="zh-CN" altLang="en-US" dirty="0"/>
          </a:p>
        </p:txBody>
      </p:sp>
      <p:sp>
        <p:nvSpPr>
          <p:cNvPr id="73731" name="Rectangle 3"/>
          <p:cNvSpPr>
            <a:spLocks noGrp="1"/>
          </p:cNvSpPr>
          <p:nvPr>
            <p:ph type="body" idx="4294967295"/>
          </p:nvPr>
        </p:nvSpPr>
        <p:spPr/>
        <p:txBody>
          <a:bodyPr vert="horz" wrap="square" lIns="91440" tIns="45720" rIns="91440" bIns="45720" anchor="t" anchorCtr="0"/>
          <a:p>
            <a:r>
              <a:rPr lang="zh-CN" altLang="en-US" sz="2800" b="1" dirty="0"/>
              <a:t>（十）对设置或者陈列在公共场所的艺术作品进行临摹、绘画、摄影、录像；</a:t>
            </a:r>
            <a:endParaRPr lang="zh-CN" altLang="en-US" sz="2800" b="1" dirty="0"/>
          </a:p>
          <a:p>
            <a:r>
              <a:rPr lang="zh-CN" altLang="en-US" sz="2800" b="1" dirty="0"/>
              <a:t>（十一）将中国公民、法人或者非法人组织已经发表的以国家通用语言文字创作的作品翻译成少数民族语言文字作品在国内出版发行；</a:t>
            </a:r>
            <a:endParaRPr lang="en-US" altLang="zh-CN" sz="2800" b="1" dirty="0"/>
          </a:p>
          <a:p>
            <a:r>
              <a:rPr lang="zh-CN" altLang="en-US" sz="2800" b="1" dirty="0"/>
              <a:t>（十二）以阅读障碍者能够感知的无障碍方式向其提供已经发表的作品；</a:t>
            </a:r>
            <a:endParaRPr lang="zh-CN" altLang="en-US" sz="2800" b="1" dirty="0"/>
          </a:p>
          <a:p>
            <a:r>
              <a:rPr lang="zh-CN" altLang="en-US" sz="2800" b="1" dirty="0"/>
              <a:t>（十三）法律、行政法规规定的其他情形。</a:t>
            </a:r>
            <a:endParaRPr lang="zh-CN" altLang="en-US" sz="2800" b="1" dirty="0"/>
          </a:p>
        </p:txBody>
      </p:sp>
      <p:sp>
        <p:nvSpPr>
          <p:cNvPr id="7373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p:cNvSpPr>
          <p:nvPr>
            <p:ph type="title" idx="4294967295"/>
          </p:nvPr>
        </p:nvSpPr>
        <p:spPr/>
        <p:txBody>
          <a:bodyPr vert="horz" wrap="square" lIns="0" tIns="45720" rIns="0" bIns="0" anchor="b" anchorCtr="0"/>
          <a:p>
            <a:r>
              <a:rPr lang="zh-CN" altLang="en-US" dirty="0"/>
              <a:t>五、著作权的法定许可</a:t>
            </a:r>
            <a:endParaRPr lang="zh-CN" altLang="en-US" dirty="0"/>
          </a:p>
        </p:txBody>
      </p:sp>
      <p:sp>
        <p:nvSpPr>
          <p:cNvPr id="74755" name="Rectangle 3"/>
          <p:cNvSpPr>
            <a:spLocks noGrp="1"/>
          </p:cNvSpPr>
          <p:nvPr>
            <p:ph type="body" idx="4294967295"/>
          </p:nvPr>
        </p:nvSpPr>
        <p:spPr/>
        <p:txBody>
          <a:bodyPr vert="horz" wrap="square" lIns="91440" tIns="45720" rIns="91440" bIns="45720" anchor="t" anchorCtr="0"/>
          <a:p>
            <a:r>
              <a:rPr lang="en-US" altLang="zh-CN" b="1" dirty="0"/>
              <a:t>1</a:t>
            </a:r>
            <a:r>
              <a:rPr lang="zh-CN" altLang="en-US" b="1" dirty="0"/>
              <a:t>、法定许可的含义</a:t>
            </a:r>
            <a:endParaRPr lang="zh-CN" altLang="en-US" b="1" dirty="0"/>
          </a:p>
          <a:p>
            <a:r>
              <a:rPr lang="zh-CN" altLang="en-US" b="1" dirty="0"/>
              <a:t>法定许可，又称非自愿许可，指按照法律的规定，他人使用有关的作品，不需要获得著作权人的许可，但应当支付报酬。</a:t>
            </a:r>
            <a:endParaRPr lang="zh-CN" altLang="en-US" b="1" dirty="0"/>
          </a:p>
        </p:txBody>
      </p:sp>
      <p:sp>
        <p:nvSpPr>
          <p:cNvPr id="7475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idx="4294967295"/>
          </p:nvPr>
        </p:nvSpPr>
        <p:spPr/>
        <p:txBody>
          <a:bodyPr vert="horz" wrap="square" lIns="0" tIns="45720" rIns="0" bIns="0" anchor="b" anchorCtr="0"/>
          <a:p>
            <a:r>
              <a:rPr lang="zh-CN" altLang="en-US" dirty="0"/>
              <a:t>五、著作权的法定许可</a:t>
            </a:r>
            <a:endParaRPr lang="zh-CN" altLang="en-US" dirty="0"/>
          </a:p>
        </p:txBody>
      </p:sp>
      <p:sp>
        <p:nvSpPr>
          <p:cNvPr id="75779" name="Rectangle 3"/>
          <p:cNvSpPr>
            <a:spLocks noGrp="1"/>
          </p:cNvSpPr>
          <p:nvPr>
            <p:ph type="body" idx="4294967295"/>
          </p:nvPr>
        </p:nvSpPr>
        <p:spPr/>
        <p:txBody>
          <a:bodyPr vert="horz" wrap="square" lIns="91440" tIns="45720" rIns="91440" bIns="45720" anchor="t" anchorCtr="0"/>
          <a:p>
            <a:pPr>
              <a:lnSpc>
                <a:spcPct val="90000"/>
              </a:lnSpc>
            </a:pPr>
            <a:r>
              <a:rPr lang="en-US" altLang="zh-CN" sz="2400" b="1" dirty="0"/>
              <a:t>2</a:t>
            </a:r>
            <a:r>
              <a:rPr lang="zh-CN" altLang="en-US" sz="2400" b="1" dirty="0"/>
              <a:t>、教科书的法定许可</a:t>
            </a:r>
            <a:endParaRPr lang="zh-CN" altLang="en-US" sz="2400" b="1" dirty="0"/>
          </a:p>
          <a:p>
            <a:pPr>
              <a:lnSpc>
                <a:spcPct val="90000"/>
              </a:lnSpc>
            </a:pPr>
            <a:r>
              <a:rPr lang="zh-CN" altLang="en-US" sz="2400" b="1" dirty="0"/>
              <a:t>第二十五条</a:t>
            </a:r>
            <a:endParaRPr lang="en-US" altLang="zh-CN" sz="2400" b="1" dirty="0"/>
          </a:p>
          <a:p>
            <a:pPr>
              <a:lnSpc>
                <a:spcPct val="90000"/>
              </a:lnSpc>
            </a:pPr>
            <a:r>
              <a:rPr lang="zh-CN" altLang="en-US" sz="3200" b="1" dirty="0">
                <a:latin typeface="楷体" panose="02010609060101010101" pitchFamily="49" charset="-122"/>
                <a:ea typeface="楷体" panose="02010609060101010101" pitchFamily="49" charset="-122"/>
              </a:rPr>
              <a:t>为实施义务教育和国家教育规划而编写出版教科书，可以不经著作权人许可，在教科书中汇编已经发表的作品片段或者短小的文字作品、音乐作品或者单幅的美术作品、摄影作品、图形作品，但应当按照规定向著作权人支付报酬，指明作者姓名或者名称、作品名称，并且不得侵犯著作权人依照本法享有的其他权利。</a:t>
            </a:r>
            <a:endParaRPr lang="zh-CN" altLang="en-US" sz="3200" b="1" dirty="0">
              <a:latin typeface="楷体" panose="02010609060101010101" pitchFamily="49" charset="-122"/>
              <a:ea typeface="楷体" panose="02010609060101010101" pitchFamily="49" charset="-122"/>
            </a:endParaRPr>
          </a:p>
          <a:p>
            <a:pPr>
              <a:lnSpc>
                <a:spcPct val="90000"/>
              </a:lnSpc>
            </a:pPr>
            <a:r>
              <a:rPr lang="zh-CN" altLang="en-US" sz="3200" b="1" dirty="0">
                <a:latin typeface="楷体" panose="02010609060101010101" pitchFamily="49" charset="-122"/>
                <a:ea typeface="楷体" panose="02010609060101010101" pitchFamily="49" charset="-122"/>
              </a:rPr>
              <a:t>前款规定适用于对与著作权有关的权利的限制。</a:t>
            </a:r>
            <a:endParaRPr lang="zh-CN" altLang="en-US" sz="3200" b="1" dirty="0">
              <a:latin typeface="楷体" panose="02010609060101010101" pitchFamily="49" charset="-122"/>
              <a:ea typeface="楷体" panose="02010609060101010101" pitchFamily="49" charset="-122"/>
            </a:endParaRPr>
          </a:p>
        </p:txBody>
      </p:sp>
      <p:sp>
        <p:nvSpPr>
          <p:cNvPr id="7578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2291"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2、口述作品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2292" name="Rectangle 3"/>
          <p:cNvSpPr/>
          <p:nvPr/>
        </p:nvSpPr>
        <p:spPr>
          <a:xfrm>
            <a:off x="1283335" y="1524000"/>
            <a:ext cx="4812665" cy="341503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口述作品：是指即兴的演说、授课、法庭辩论等以口头语言形式表现的作品。</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rPr>
              <a:t>口述作品与表演的区别：独创性与对作品的表演</a:t>
            </a: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sym typeface="+mn-ea"/>
            </a:endParaRPr>
          </a:p>
        </p:txBody>
      </p:sp>
      <p:pic>
        <p:nvPicPr>
          <p:cNvPr id="12293" name="Picture 6" descr="C:\Documents and Settings\intel\My Documents\My Pictures\演讲.jpg"/>
          <p:cNvPicPr>
            <a:picLocks noChangeAspect="1"/>
          </p:cNvPicPr>
          <p:nvPr/>
        </p:nvPicPr>
        <p:blipFill>
          <a:blip r:embed="rId1"/>
          <a:stretch>
            <a:fillRect/>
          </a:stretch>
        </p:blipFill>
        <p:spPr>
          <a:xfrm>
            <a:off x="6705600" y="1295400"/>
            <a:ext cx="2468563" cy="2895600"/>
          </a:xfrm>
          <a:prstGeom prst="rect">
            <a:avLst/>
          </a:prstGeom>
          <a:noFill/>
          <a:ln w="9525">
            <a:noFill/>
          </a:ln>
        </p:spPr>
      </p:pic>
      <p:pic>
        <p:nvPicPr>
          <p:cNvPr id="12294" name="Picture 8" descr="C:\Documents and Settings\intel\My Documents\My Pictures\讲课.jpg"/>
          <p:cNvPicPr>
            <a:picLocks noChangeAspect="1"/>
          </p:cNvPicPr>
          <p:nvPr/>
        </p:nvPicPr>
        <p:blipFill>
          <a:blip r:embed="rId2"/>
          <a:stretch>
            <a:fillRect/>
          </a:stretch>
        </p:blipFill>
        <p:spPr>
          <a:xfrm>
            <a:off x="6477000" y="4416425"/>
            <a:ext cx="3048000" cy="2212975"/>
          </a:xfrm>
          <a:prstGeom prst="rect">
            <a:avLst/>
          </a:prstGeom>
          <a:noFill/>
          <a:ln w="9525">
            <a:noFill/>
          </a:ln>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idx="4294967295"/>
          </p:nvPr>
        </p:nvSpPr>
        <p:spPr/>
        <p:txBody>
          <a:bodyPr vert="horz" wrap="square" lIns="0" tIns="45720" rIns="0" bIns="0" anchor="b" anchorCtr="0"/>
          <a:p>
            <a:r>
              <a:rPr lang="zh-CN" altLang="en-US" dirty="0"/>
              <a:t>五、著作权的法定许可</a:t>
            </a:r>
            <a:endParaRPr lang="zh-CN" altLang="en-US" dirty="0"/>
          </a:p>
        </p:txBody>
      </p:sp>
      <p:sp>
        <p:nvSpPr>
          <p:cNvPr id="76803" name="Rectangle 3"/>
          <p:cNvSpPr>
            <a:spLocks noGrp="1"/>
          </p:cNvSpPr>
          <p:nvPr>
            <p:ph type="body" idx="4294967295"/>
          </p:nvPr>
        </p:nvSpPr>
        <p:spPr/>
        <p:txBody>
          <a:bodyPr vert="horz" wrap="square" lIns="91440" tIns="45720" rIns="91440" bIns="45720" anchor="t" anchorCtr="0"/>
          <a:p>
            <a:r>
              <a:rPr lang="en-US" altLang="zh-CN" b="1" dirty="0"/>
              <a:t>3</a:t>
            </a:r>
            <a:r>
              <a:rPr lang="zh-CN" altLang="en-US" b="1" dirty="0"/>
              <a:t>、</a:t>
            </a:r>
            <a:r>
              <a:rPr lang="zh-CN" altLang="en-US" sz="3200" b="1" dirty="0"/>
              <a:t>报刊转载法定许可</a:t>
            </a:r>
            <a:endParaRPr lang="zh-CN" altLang="en-US" sz="3200" b="1" dirty="0"/>
          </a:p>
          <a:p>
            <a:r>
              <a:rPr lang="zh-CN" altLang="en-US" sz="3200" b="1" dirty="0"/>
              <a:t>作品（在报纸、期刊上）刊登后，作品刊登后，除著作权人声明不得转载、摘编的外，其他报刊可以转载或者作为文摘、资料刊登，但应当按照规定向著作权人支付报酬。。（著作权法第</a:t>
            </a:r>
            <a:r>
              <a:rPr lang="en-US" altLang="zh-CN" sz="3200" b="1" dirty="0"/>
              <a:t>35</a:t>
            </a:r>
            <a:r>
              <a:rPr lang="zh-CN" altLang="en-US" sz="3200" b="1" dirty="0"/>
              <a:t>条</a:t>
            </a:r>
            <a:r>
              <a:rPr lang="en-US" altLang="zh-CN" sz="3200" b="1" dirty="0"/>
              <a:t>2</a:t>
            </a:r>
            <a:r>
              <a:rPr lang="zh-CN" altLang="en-US" sz="3200" b="1" dirty="0"/>
              <a:t>款）</a:t>
            </a:r>
            <a:br>
              <a:rPr lang="zh-CN" altLang="en-US" b="1" dirty="0"/>
            </a:br>
            <a:endParaRPr lang="zh-CN" altLang="en-US" b="1" dirty="0"/>
          </a:p>
        </p:txBody>
      </p:sp>
      <p:sp>
        <p:nvSpPr>
          <p:cNvPr id="7680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idx="4294967295"/>
          </p:nvPr>
        </p:nvSpPr>
        <p:spPr/>
        <p:txBody>
          <a:bodyPr vert="horz" wrap="square" lIns="0" tIns="45720" rIns="0" bIns="0" anchor="b" anchorCtr="0"/>
          <a:p>
            <a:r>
              <a:rPr lang="zh-CN" altLang="en-US" dirty="0"/>
              <a:t>五、著作权的法定许可</a:t>
            </a:r>
            <a:endParaRPr lang="zh-CN" altLang="en-US" dirty="0"/>
          </a:p>
        </p:txBody>
      </p:sp>
      <p:sp>
        <p:nvSpPr>
          <p:cNvPr id="77827" name="Rectangle 3"/>
          <p:cNvSpPr>
            <a:spLocks noGrp="1"/>
          </p:cNvSpPr>
          <p:nvPr>
            <p:ph type="body" idx="4294967295"/>
          </p:nvPr>
        </p:nvSpPr>
        <p:spPr/>
        <p:txBody>
          <a:bodyPr vert="horz" wrap="square" lIns="91440" tIns="45720" rIns="91440" bIns="45720" anchor="t" anchorCtr="0"/>
          <a:p>
            <a:r>
              <a:rPr lang="en-US" altLang="zh-CN" b="1" dirty="0"/>
              <a:t>4</a:t>
            </a:r>
            <a:r>
              <a:rPr lang="zh-CN" altLang="en-US" b="1" dirty="0"/>
              <a:t>、</a:t>
            </a:r>
            <a:r>
              <a:rPr lang="zh-CN" altLang="en-US" sz="3200" b="1" dirty="0"/>
              <a:t>制作录音制品的法定许可</a:t>
            </a:r>
            <a:endParaRPr lang="zh-CN" altLang="en-US" sz="3200" b="1" dirty="0"/>
          </a:p>
          <a:p>
            <a:r>
              <a:rPr lang="zh-CN" altLang="en-US" sz="3200" b="1" dirty="0">
                <a:latin typeface="楷体" panose="02010609060101010101" pitchFamily="49" charset="-122"/>
                <a:ea typeface="楷体" panose="02010609060101010101" pitchFamily="49" charset="-122"/>
              </a:rPr>
              <a:t>录音制作者使用他人已经合法录制为录音制品的音乐作品制作录音制品，可以不经著作权人许可，但应当按照规定支付报酬；著作权人声明不许使用的不得使用。</a:t>
            </a:r>
            <a:br>
              <a:rPr lang="zh-CN" altLang="en-US" sz="3200" b="1" dirty="0"/>
            </a:br>
            <a:r>
              <a:rPr lang="zh-CN" altLang="en-US" sz="3200" b="1" dirty="0"/>
              <a:t>（著作权法第</a:t>
            </a:r>
            <a:r>
              <a:rPr lang="en-US" altLang="zh-CN" sz="3200" b="1" dirty="0"/>
              <a:t>42</a:t>
            </a:r>
            <a:r>
              <a:rPr lang="zh-CN" altLang="en-US" sz="3200" b="1" dirty="0"/>
              <a:t>条第</a:t>
            </a:r>
            <a:r>
              <a:rPr lang="en-US" altLang="zh-CN" sz="3200" b="1" dirty="0"/>
              <a:t>3</a:t>
            </a:r>
            <a:r>
              <a:rPr lang="zh-CN" altLang="en-US" sz="3200" b="1" dirty="0"/>
              <a:t>款）</a:t>
            </a:r>
            <a:endParaRPr lang="zh-CN" altLang="en-US" sz="3200" b="1" dirty="0"/>
          </a:p>
        </p:txBody>
      </p:sp>
      <p:sp>
        <p:nvSpPr>
          <p:cNvPr id="7782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idx="4294967295"/>
          </p:nvPr>
        </p:nvSpPr>
        <p:spPr/>
        <p:txBody>
          <a:bodyPr vert="horz" wrap="square" lIns="0" tIns="45720" rIns="0" bIns="0" anchor="b" anchorCtr="0"/>
          <a:p>
            <a:r>
              <a:rPr lang="zh-CN" altLang="en-US" dirty="0"/>
              <a:t>五、著作权的法定许可</a:t>
            </a:r>
            <a:endParaRPr lang="zh-CN" altLang="en-US" dirty="0"/>
          </a:p>
        </p:txBody>
      </p:sp>
      <p:sp>
        <p:nvSpPr>
          <p:cNvPr id="78851" name="Rectangle 3"/>
          <p:cNvSpPr>
            <a:spLocks noGrp="1"/>
          </p:cNvSpPr>
          <p:nvPr>
            <p:ph type="body" idx="4294967295"/>
          </p:nvPr>
        </p:nvSpPr>
        <p:spPr/>
        <p:txBody>
          <a:bodyPr vert="horz" wrap="square" lIns="91440" tIns="45720" rIns="91440" bIns="45720" anchor="t" anchorCtr="0"/>
          <a:p>
            <a:r>
              <a:rPr lang="en-US" altLang="zh-CN" b="1" dirty="0"/>
              <a:t>5</a:t>
            </a:r>
            <a:r>
              <a:rPr lang="zh-CN" altLang="en-US" b="1" dirty="0"/>
              <a:t>、</a:t>
            </a:r>
            <a:r>
              <a:rPr lang="zh-CN" altLang="en-US" sz="3200" b="1" dirty="0"/>
              <a:t>播放已发表作品的法定许可</a:t>
            </a:r>
            <a:endParaRPr lang="zh-CN" altLang="en-US" sz="3200" b="1" dirty="0"/>
          </a:p>
          <a:p>
            <a:r>
              <a:rPr lang="zh-CN" altLang="en-US" sz="3200" b="1" dirty="0"/>
              <a:t>电视台播放他人已发表的作品，可以不经著作权人许可，但应当按照规定支付报酬。 （著作权法第</a:t>
            </a:r>
            <a:r>
              <a:rPr lang="en-US" altLang="zh-CN" sz="3200" b="1" dirty="0"/>
              <a:t>46</a:t>
            </a:r>
            <a:r>
              <a:rPr lang="zh-CN" altLang="en-US" sz="3200" b="1" dirty="0"/>
              <a:t>条）</a:t>
            </a:r>
            <a:endParaRPr lang="zh-CN" altLang="en-US" sz="3200" b="1" dirty="0"/>
          </a:p>
        </p:txBody>
      </p:sp>
      <p:sp>
        <p:nvSpPr>
          <p:cNvPr id="7885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idx="4294967295"/>
          </p:nvPr>
        </p:nvSpPr>
        <p:spPr/>
        <p:txBody>
          <a:bodyPr vert="horz" wrap="square" lIns="0" tIns="45720" rIns="0" bIns="0" anchor="b" anchorCtr="0"/>
          <a:p>
            <a:r>
              <a:rPr lang="zh-CN" altLang="en-US" dirty="0"/>
              <a:t>六、著作权的保护期</a:t>
            </a:r>
            <a:endParaRPr lang="zh-CN" altLang="en-US" dirty="0"/>
          </a:p>
        </p:txBody>
      </p:sp>
      <p:sp>
        <p:nvSpPr>
          <p:cNvPr id="79875" name="Rectangle 3"/>
          <p:cNvSpPr>
            <a:spLocks noGrp="1"/>
          </p:cNvSpPr>
          <p:nvPr>
            <p:ph type="body" idx="4294967295"/>
          </p:nvPr>
        </p:nvSpPr>
        <p:spPr/>
        <p:txBody>
          <a:bodyPr vert="horz" wrap="square" lIns="91440" tIns="45720" rIns="91440" bIns="45720" anchor="t" anchorCtr="0"/>
          <a:p>
            <a:r>
              <a:rPr lang="en-US" altLang="zh-CN" b="1" dirty="0"/>
              <a:t>1</a:t>
            </a:r>
            <a:r>
              <a:rPr lang="zh-CN" altLang="en-US" b="1" dirty="0"/>
              <a:t>、著作权保护期的计算</a:t>
            </a:r>
            <a:endParaRPr lang="zh-CN" altLang="en-US" b="1" dirty="0"/>
          </a:p>
          <a:p>
            <a:r>
              <a:rPr lang="zh-CN" altLang="en-US" b="1" dirty="0"/>
              <a:t>著作权自作品创作完成之日起产生。</a:t>
            </a:r>
            <a:endParaRPr lang="zh-CN" altLang="en-US" b="1" dirty="0"/>
          </a:p>
        </p:txBody>
      </p:sp>
      <p:sp>
        <p:nvSpPr>
          <p:cNvPr id="7987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idx="4294967295"/>
          </p:nvPr>
        </p:nvSpPr>
        <p:spPr/>
        <p:txBody>
          <a:bodyPr vert="horz" wrap="square" lIns="0" tIns="45720" rIns="0" bIns="0" anchor="b" anchorCtr="0"/>
          <a:p>
            <a:r>
              <a:rPr lang="zh-CN" altLang="en-US" dirty="0"/>
              <a:t>六、著作权的保护期限</a:t>
            </a:r>
            <a:endParaRPr lang="zh-CN" altLang="en-US" dirty="0"/>
          </a:p>
        </p:txBody>
      </p:sp>
      <p:sp>
        <p:nvSpPr>
          <p:cNvPr id="80899" name="Rectangle 3"/>
          <p:cNvSpPr>
            <a:spLocks noGrp="1"/>
          </p:cNvSpPr>
          <p:nvPr>
            <p:ph type="body" idx="4294967295"/>
          </p:nvPr>
        </p:nvSpPr>
        <p:spPr/>
        <p:txBody>
          <a:bodyPr vert="horz" wrap="square" lIns="91440" tIns="45720" rIns="91440" bIns="45720" anchor="t" anchorCtr="0"/>
          <a:p>
            <a:pPr>
              <a:lnSpc>
                <a:spcPct val="90000"/>
              </a:lnSpc>
            </a:pPr>
            <a:r>
              <a:rPr lang="en-US" altLang="zh-CN" sz="2800" b="1" dirty="0"/>
              <a:t>2</a:t>
            </a:r>
            <a:r>
              <a:rPr lang="zh-CN" altLang="en-US" sz="2800" b="1" dirty="0"/>
              <a:t>、署名权、修改权、保护作品完整权</a:t>
            </a:r>
            <a:endParaRPr lang="zh-CN" altLang="en-US" sz="2800" b="1" dirty="0"/>
          </a:p>
          <a:p>
            <a:pPr>
              <a:lnSpc>
                <a:spcPct val="90000"/>
              </a:lnSpc>
            </a:pPr>
            <a:r>
              <a:rPr lang="zh-CN" altLang="en-US" sz="2800" b="1" dirty="0"/>
              <a:t>第二十二条 作者的署名权、修改权、保护作品完整权的保护期不受限制。</a:t>
            </a:r>
            <a:br>
              <a:rPr lang="zh-CN" altLang="en-US" sz="2800" b="1" dirty="0"/>
            </a:br>
            <a:r>
              <a:rPr lang="zh-CN" altLang="en-US" sz="2800" b="1" dirty="0"/>
              <a:t>实施条例第十五条</a:t>
            </a:r>
            <a:r>
              <a:rPr lang="en-US" altLang="zh-CN" sz="2800" b="1" dirty="0"/>
              <a:t>:</a:t>
            </a:r>
            <a:r>
              <a:rPr lang="zh-CN" altLang="en-US" sz="2800" b="1" dirty="0"/>
              <a:t>作者死亡后，其著作权中的署名权、修改权和保护作品完整权由作者的继承人或者受遗赠人保护。</a:t>
            </a:r>
            <a:br>
              <a:rPr lang="zh-CN" altLang="en-US" sz="2800" b="1" dirty="0"/>
            </a:br>
            <a:r>
              <a:rPr lang="zh-CN" altLang="en-US" sz="2800" b="1" dirty="0"/>
              <a:t>　　著作权无人继承又无人受遗赠的，其署名权、修改权和保护作品完整权由著作权行政管理部门保护。</a:t>
            </a:r>
            <a:br>
              <a:rPr lang="zh-CN" altLang="en-US" sz="2800" b="1" dirty="0"/>
            </a:br>
            <a:endParaRPr lang="zh-CN" altLang="en-US" sz="2800" b="1" dirty="0"/>
          </a:p>
        </p:txBody>
      </p:sp>
      <p:sp>
        <p:nvSpPr>
          <p:cNvPr id="8090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idx="4294967295"/>
          </p:nvPr>
        </p:nvSpPr>
        <p:spPr/>
        <p:txBody>
          <a:bodyPr vert="horz" wrap="square" lIns="0" tIns="45720" rIns="0" bIns="0" anchor="b" anchorCtr="0"/>
          <a:p>
            <a:r>
              <a:rPr lang="zh-CN" altLang="en-US" dirty="0"/>
              <a:t>六、著作权的保护期限</a:t>
            </a:r>
            <a:endParaRPr lang="zh-CN" altLang="en-US" dirty="0"/>
          </a:p>
        </p:txBody>
      </p:sp>
      <p:sp>
        <p:nvSpPr>
          <p:cNvPr id="81923" name="Rectangle 3"/>
          <p:cNvSpPr>
            <a:spLocks noGrp="1"/>
          </p:cNvSpPr>
          <p:nvPr>
            <p:ph type="body" idx="4294967295"/>
          </p:nvPr>
        </p:nvSpPr>
        <p:spPr/>
        <p:txBody>
          <a:bodyPr vert="horz" wrap="square" lIns="91440" tIns="45720" rIns="91440" bIns="45720" anchor="t" anchorCtr="0"/>
          <a:p>
            <a:pPr>
              <a:lnSpc>
                <a:spcPct val="80000"/>
              </a:lnSpc>
            </a:pPr>
            <a:r>
              <a:rPr lang="en-US" altLang="zh-CN" sz="2400" b="1" dirty="0"/>
              <a:t>3</a:t>
            </a:r>
            <a:r>
              <a:rPr lang="zh-CN" altLang="en-US" sz="2400" b="1" dirty="0"/>
              <a:t>、自然人作品的保护期</a:t>
            </a:r>
            <a:endParaRPr lang="zh-CN" altLang="en-US" sz="2400" b="1" dirty="0"/>
          </a:p>
          <a:p>
            <a:pPr>
              <a:lnSpc>
                <a:spcPct val="80000"/>
              </a:lnSpc>
            </a:pPr>
            <a:r>
              <a:rPr lang="zh-CN" altLang="en-US" sz="3600" b="1" dirty="0"/>
              <a:t>第二十三条第一款 </a:t>
            </a:r>
            <a:endParaRPr lang="en-US" altLang="zh-CN" sz="3600" b="1" dirty="0"/>
          </a:p>
          <a:p>
            <a:r>
              <a:rPr lang="zh-CN" altLang="en-US" sz="3600" b="1" dirty="0"/>
              <a:t>自然人的作品，其发表权、本法第十条第一款第（五）项至第（十七）项规定的权利的保护期为作者终生及其死亡后五十年，截止于作者死亡后第五十年的</a:t>
            </a:r>
            <a:r>
              <a:rPr lang="en-US" altLang="zh-CN" sz="3600" b="1" dirty="0"/>
              <a:t>12</a:t>
            </a:r>
            <a:r>
              <a:rPr lang="zh-CN" altLang="en-US" sz="3600" b="1" dirty="0"/>
              <a:t>月</a:t>
            </a:r>
            <a:r>
              <a:rPr lang="en-US" altLang="zh-CN" sz="3600" b="1" dirty="0"/>
              <a:t>31</a:t>
            </a:r>
            <a:r>
              <a:rPr lang="zh-CN" altLang="en-US" sz="3600" b="1" dirty="0"/>
              <a:t>日；如果是合作作品，截止于最后死亡的作者死亡后第五十年的</a:t>
            </a:r>
            <a:r>
              <a:rPr lang="en-US" altLang="zh-CN" sz="3600" b="1" dirty="0"/>
              <a:t>12</a:t>
            </a:r>
            <a:r>
              <a:rPr lang="zh-CN" altLang="en-US" sz="3600" b="1" dirty="0"/>
              <a:t>月</a:t>
            </a:r>
            <a:r>
              <a:rPr lang="en-US" altLang="zh-CN" sz="3600" b="1" dirty="0"/>
              <a:t>31</a:t>
            </a:r>
            <a:r>
              <a:rPr lang="zh-CN" altLang="en-US" sz="3600" b="1" dirty="0"/>
              <a:t>日。</a:t>
            </a:r>
            <a:br>
              <a:rPr lang="zh-CN" altLang="en-US" sz="3600" b="1" dirty="0"/>
            </a:br>
            <a:endParaRPr lang="zh-CN" altLang="en-US" sz="3600" b="1" dirty="0"/>
          </a:p>
        </p:txBody>
      </p:sp>
      <p:sp>
        <p:nvSpPr>
          <p:cNvPr id="8192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idx="4294967295"/>
          </p:nvPr>
        </p:nvSpPr>
        <p:spPr/>
        <p:txBody>
          <a:bodyPr vert="horz" wrap="square" lIns="0" tIns="45720" rIns="0" bIns="0" anchor="b" anchorCtr="0"/>
          <a:p>
            <a:r>
              <a:rPr lang="zh-CN" altLang="en-US" dirty="0"/>
              <a:t>六、著作权的保护期限</a:t>
            </a:r>
            <a:endParaRPr lang="zh-CN" altLang="en-US" dirty="0"/>
          </a:p>
        </p:txBody>
      </p:sp>
      <p:sp>
        <p:nvSpPr>
          <p:cNvPr id="82947" name="Rectangle 3"/>
          <p:cNvSpPr>
            <a:spLocks noGrp="1"/>
          </p:cNvSpPr>
          <p:nvPr>
            <p:ph type="body" idx="4294967295"/>
          </p:nvPr>
        </p:nvSpPr>
        <p:spPr/>
        <p:txBody>
          <a:bodyPr vert="horz" wrap="square" lIns="91440" tIns="45720" rIns="91440" bIns="45720" anchor="t" anchorCtr="0"/>
          <a:p>
            <a:r>
              <a:rPr lang="en-US" altLang="zh-CN" sz="2800" b="1" dirty="0"/>
              <a:t>4</a:t>
            </a:r>
            <a:r>
              <a:rPr lang="zh-CN" altLang="en-US" sz="2800" b="1" dirty="0"/>
              <a:t>、法人或其他组织作品的保护期</a:t>
            </a:r>
            <a:endParaRPr lang="zh-CN" altLang="en-US" sz="2800" b="1" dirty="0"/>
          </a:p>
          <a:p>
            <a:r>
              <a:rPr lang="zh-CN" altLang="en-US" sz="2800" b="1" dirty="0"/>
              <a:t>著作权法第</a:t>
            </a:r>
            <a:r>
              <a:rPr lang="en-US" altLang="zh-CN" sz="2800" b="1" dirty="0"/>
              <a:t>23</a:t>
            </a:r>
            <a:r>
              <a:rPr lang="zh-CN" altLang="en-US" sz="2800" b="1" dirty="0"/>
              <a:t>条</a:t>
            </a:r>
            <a:r>
              <a:rPr lang="en-US" altLang="zh-CN" sz="2800" b="1" dirty="0"/>
              <a:t>2</a:t>
            </a:r>
            <a:r>
              <a:rPr lang="zh-CN" altLang="en-US" sz="2800" b="1" dirty="0"/>
              <a:t>款</a:t>
            </a:r>
            <a:endParaRPr lang="en-US" altLang="zh-CN" sz="2800" b="1" dirty="0"/>
          </a:p>
          <a:p>
            <a:r>
              <a:rPr lang="zh-CN" altLang="en-US" sz="2800" b="1" dirty="0">
                <a:latin typeface="楷体" panose="02010609060101010101" pitchFamily="49" charset="-122"/>
                <a:ea typeface="楷体" panose="02010609060101010101" pitchFamily="49" charset="-122"/>
              </a:rPr>
              <a:t>法人或者非法人组织的作品、著作权（署名权除外）由法人或者非法人组织享有的职务作品，其发表权的保护期为五十年，截止于作品创作完成后第五十年的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日；本法第十条第一款第五项至第十七项规定的权利的保护期为五十年，截止于作品首次发表后第五十年的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日，但作品自创作完成后五十年内未发表的，本法不再保护。</a:t>
            </a:r>
            <a:endParaRPr lang="zh-CN" altLang="en-US" sz="2800" b="1" dirty="0"/>
          </a:p>
        </p:txBody>
      </p:sp>
      <p:sp>
        <p:nvSpPr>
          <p:cNvPr id="8294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idx="4294967295"/>
          </p:nvPr>
        </p:nvSpPr>
        <p:spPr/>
        <p:txBody>
          <a:bodyPr vert="horz" wrap="square" lIns="0" tIns="45720" rIns="0" bIns="0" anchor="b" anchorCtr="0"/>
          <a:p>
            <a:r>
              <a:rPr lang="zh-CN" altLang="en-US" dirty="0"/>
              <a:t>六、著作权的保护期限</a:t>
            </a:r>
            <a:endParaRPr lang="zh-CN" altLang="en-US" dirty="0"/>
          </a:p>
        </p:txBody>
      </p:sp>
      <p:sp>
        <p:nvSpPr>
          <p:cNvPr id="83971" name="Rectangle 3"/>
          <p:cNvSpPr>
            <a:spLocks noGrp="1"/>
          </p:cNvSpPr>
          <p:nvPr>
            <p:ph type="body" idx="4294967295"/>
          </p:nvPr>
        </p:nvSpPr>
        <p:spPr/>
        <p:txBody>
          <a:bodyPr vert="horz" wrap="square" lIns="91440" tIns="45720" rIns="91440" bIns="45720" anchor="t" anchorCtr="0"/>
          <a:p>
            <a:r>
              <a:rPr lang="en-US" altLang="zh-CN" sz="2800" b="1" dirty="0"/>
              <a:t>5</a:t>
            </a:r>
            <a:r>
              <a:rPr lang="zh-CN" altLang="en-US" sz="2800" b="1" dirty="0"/>
              <a:t>、视听作品的保护期</a:t>
            </a:r>
            <a:endParaRPr lang="zh-CN" altLang="en-US" sz="2800" b="1" dirty="0"/>
          </a:p>
          <a:p>
            <a:r>
              <a:rPr lang="zh-CN" altLang="en-US" sz="2800" b="1" dirty="0">
                <a:latin typeface="楷体" panose="02010609060101010101" pitchFamily="49" charset="-122"/>
                <a:ea typeface="楷体" panose="02010609060101010101" pitchFamily="49" charset="-122"/>
              </a:rPr>
              <a:t>视听作品，其发表权的保护期为五十年，截止于作品创作完成后第五十年的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日；本法第十条第一款第五项至第十七项规定的权利的保护期为五十年，截止于作品首次发表后第五十年的</a:t>
            </a:r>
            <a:r>
              <a:rPr lang="en-US" altLang="zh-CN" sz="2800" b="1" dirty="0">
                <a:latin typeface="楷体" panose="02010609060101010101" pitchFamily="49" charset="-122"/>
                <a:ea typeface="楷体" panose="02010609060101010101" pitchFamily="49" charset="-122"/>
              </a:rPr>
              <a:t>12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31</a:t>
            </a:r>
            <a:r>
              <a:rPr lang="zh-CN" altLang="en-US" sz="2800" b="1" dirty="0">
                <a:latin typeface="楷体" panose="02010609060101010101" pitchFamily="49" charset="-122"/>
                <a:ea typeface="楷体" panose="02010609060101010101" pitchFamily="49" charset="-122"/>
              </a:rPr>
              <a:t>日，但作品自创作完成后五十年内未发表的，本法不再保护。</a:t>
            </a:r>
            <a:endParaRPr lang="zh-CN" altLang="en-US" sz="2800" b="1" dirty="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sz="2800" b="1" dirty="0"/>
              <a:t> （著作权法第</a:t>
            </a:r>
            <a:r>
              <a:rPr lang="en-US" altLang="zh-CN" sz="2800" b="1" dirty="0"/>
              <a:t>23</a:t>
            </a:r>
            <a:r>
              <a:rPr lang="zh-CN" altLang="en-US" sz="2800" b="1" dirty="0"/>
              <a:t>条</a:t>
            </a:r>
            <a:r>
              <a:rPr lang="en-US" altLang="zh-CN" sz="2800" b="1" dirty="0"/>
              <a:t>3</a:t>
            </a:r>
            <a:r>
              <a:rPr lang="zh-CN" altLang="en-US" sz="2800" b="1" dirty="0"/>
              <a:t>款）</a:t>
            </a:r>
            <a:endParaRPr lang="zh-CN" altLang="en-US" sz="2800" b="1" dirty="0"/>
          </a:p>
          <a:p>
            <a:pPr>
              <a:buFont typeface="Wingdings 2" panose="05020102010507070707" pitchFamily="18" charset="2"/>
              <a:buChar char=""/>
            </a:pPr>
            <a:endParaRPr lang="en-US" altLang="zh-CN" sz="2800" b="1" dirty="0"/>
          </a:p>
        </p:txBody>
      </p:sp>
      <p:sp>
        <p:nvSpPr>
          <p:cNvPr id="8397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idx="4294967295"/>
          </p:nvPr>
        </p:nvSpPr>
        <p:spPr/>
        <p:txBody>
          <a:bodyPr vert="horz" wrap="square" lIns="0" tIns="45720" rIns="0" bIns="0" anchor="b" anchorCtr="0"/>
          <a:p>
            <a:r>
              <a:rPr lang="zh-CN" altLang="en-US" dirty="0"/>
              <a:t>七、邻接权</a:t>
            </a:r>
            <a:endParaRPr lang="zh-CN" altLang="en-US" dirty="0"/>
          </a:p>
        </p:txBody>
      </p:sp>
      <p:sp>
        <p:nvSpPr>
          <p:cNvPr id="84995" name="Rectangle 3"/>
          <p:cNvSpPr>
            <a:spLocks noGrp="1"/>
          </p:cNvSpPr>
          <p:nvPr>
            <p:ph type="body" idx="4294967295"/>
          </p:nvPr>
        </p:nvSpPr>
        <p:spPr/>
        <p:txBody>
          <a:bodyPr vert="horz" wrap="square" lIns="91440" tIns="45720" rIns="91440" bIns="45720" anchor="t" anchorCtr="0"/>
          <a:p>
            <a:pPr>
              <a:lnSpc>
                <a:spcPct val="90000"/>
              </a:lnSpc>
            </a:pPr>
            <a:r>
              <a:rPr lang="zh-CN" altLang="en-US" sz="3600" b="1" dirty="0"/>
              <a:t>（一）含义</a:t>
            </a:r>
            <a:endParaRPr lang="zh-CN" altLang="en-US" sz="3600" b="1" dirty="0"/>
          </a:p>
          <a:p>
            <a:pPr>
              <a:lnSpc>
                <a:spcPct val="90000"/>
              </a:lnSpc>
            </a:pPr>
            <a:r>
              <a:rPr lang="zh-CN" altLang="en-US" sz="3600" b="1" dirty="0"/>
              <a:t>邻接权译自</a:t>
            </a:r>
            <a:r>
              <a:rPr lang="en-US" altLang="zh-CN" sz="3600" b="1" dirty="0"/>
              <a:t>neighboring right</a:t>
            </a:r>
            <a:r>
              <a:rPr lang="zh-CN" altLang="en-US" sz="3600" b="1" dirty="0"/>
              <a:t>，意思是与著作权邻近的权利，即作品的传播者就其传播作品的过程中付出的创造性劳动和投资所享有的权利。</a:t>
            </a:r>
            <a:endParaRPr lang="zh-CN" altLang="en-US" sz="3600" b="1" dirty="0"/>
          </a:p>
          <a:p>
            <a:pPr>
              <a:lnSpc>
                <a:spcPct val="90000"/>
              </a:lnSpc>
            </a:pPr>
            <a:r>
              <a:rPr lang="zh-CN" altLang="en-US" sz="2800" b="1" dirty="0"/>
              <a:t>我国著作权法中并没有使用</a:t>
            </a:r>
            <a:r>
              <a:rPr lang="zh-CN" altLang="en-US" sz="2800" b="1" dirty="0">
                <a:latin typeface="Arial" panose="020B0604020202020204" pitchFamily="34" charset="0"/>
              </a:rPr>
              <a:t>“</a:t>
            </a:r>
            <a:r>
              <a:rPr lang="zh-CN" altLang="en-US" sz="2800" b="1" dirty="0"/>
              <a:t>邻接权</a:t>
            </a:r>
            <a:r>
              <a:rPr lang="zh-CN" altLang="en-US" sz="2800" b="1" dirty="0">
                <a:latin typeface="Arial" panose="020B0604020202020204" pitchFamily="34" charset="0"/>
              </a:rPr>
              <a:t>”</a:t>
            </a:r>
            <a:r>
              <a:rPr lang="zh-CN" altLang="en-US" sz="2800" b="1" dirty="0"/>
              <a:t>的概念，而是使用了</a:t>
            </a:r>
            <a:r>
              <a:rPr lang="zh-CN" altLang="en-US" sz="2800" b="1" dirty="0">
                <a:latin typeface="Arial" panose="020B0604020202020204" pitchFamily="34" charset="0"/>
              </a:rPr>
              <a:t>“</a:t>
            </a:r>
            <a:r>
              <a:rPr lang="zh-CN" altLang="en-US" sz="2800" b="1" dirty="0"/>
              <a:t>与著作权有关的权益</a:t>
            </a:r>
            <a:r>
              <a:rPr lang="zh-CN" altLang="en-US" sz="2800" b="1" dirty="0">
                <a:latin typeface="Arial" panose="020B0604020202020204" pitchFamily="34" charset="0"/>
              </a:rPr>
              <a:t>”</a:t>
            </a:r>
            <a:r>
              <a:rPr lang="zh-CN" altLang="en-US" sz="2800" b="1" dirty="0"/>
              <a:t>的概念。</a:t>
            </a:r>
            <a:endParaRPr lang="zh-CN" altLang="en-US" sz="2800" b="1" dirty="0"/>
          </a:p>
        </p:txBody>
      </p:sp>
      <p:sp>
        <p:nvSpPr>
          <p:cNvPr id="8499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17"/>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86019"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en-US" altLang="zh-CN" sz="1200" dirty="0">
                <a:solidFill>
                  <a:srgbClr val="045C75"/>
                </a:solidFill>
                <a:latin typeface="Constantia" panose="02030602050306030303" pitchFamily="18" charset="0"/>
              </a:rPr>
            </a:fld>
            <a:endParaRPr lang="en-US" altLang="zh-CN" sz="1200" dirty="0">
              <a:solidFill>
                <a:srgbClr val="045C75"/>
              </a:solidFill>
              <a:latin typeface="Constantia" panose="02030602050306030303" pitchFamily="18" charset="0"/>
            </a:endParaRPr>
          </a:p>
        </p:txBody>
      </p:sp>
      <p:sp>
        <p:nvSpPr>
          <p:cNvPr id="86020" name="AutoShape 2" descr="5%"/>
          <p:cNvSpPr/>
          <p:nvPr/>
        </p:nvSpPr>
        <p:spPr>
          <a:xfrm>
            <a:off x="2971800" y="0"/>
            <a:ext cx="5257800" cy="6629400"/>
          </a:xfrm>
          <a:prstGeom prst="cloudCallout">
            <a:avLst>
              <a:gd name="adj1" fmla="val -26690"/>
              <a:gd name="adj2" fmla="val 39894"/>
            </a:avLst>
          </a:prstGeom>
          <a:blipFill rotWithShape="0">
            <a:blip r:embed="rId1"/>
          </a:blipFill>
          <a:ln w="9525" cap="flat" cmpd="sng">
            <a:solidFill>
              <a:schemeClr val="tx1"/>
            </a:solidFill>
            <a:prstDash val="solid"/>
            <a:headEnd type="none" w="med" len="med"/>
            <a:tailEnd type="none" w="med" len="med"/>
          </a:ln>
        </p:spPr>
        <p:txBody>
          <a:bodyPr/>
          <a:p>
            <a:pPr algn="ctr" eaLnBrk="1" hangingPunct="1">
              <a:buFont typeface="Wingdings 2" panose="05020102010507070707" pitchFamily="18" charset="2"/>
            </a:pPr>
            <a:endParaRPr lang="zh-CN" altLang="zh-CN" sz="2400" dirty="0">
              <a:latin typeface="Times New Roman" panose="02020603050405020304" pitchFamily="18" charset="0"/>
            </a:endParaRPr>
          </a:p>
        </p:txBody>
      </p:sp>
      <p:pic>
        <p:nvPicPr>
          <p:cNvPr id="86021" name="Picture 3" descr="BD06529_"/>
          <p:cNvPicPr>
            <a:picLocks noChangeAspect="1"/>
          </p:cNvPicPr>
          <p:nvPr/>
        </p:nvPicPr>
        <p:blipFill>
          <a:blip r:embed="rId2"/>
          <a:stretch>
            <a:fillRect/>
          </a:stretch>
        </p:blipFill>
        <p:spPr>
          <a:xfrm>
            <a:off x="8077200" y="457200"/>
            <a:ext cx="1831975" cy="1452563"/>
          </a:xfrm>
          <a:prstGeom prst="rect">
            <a:avLst/>
          </a:prstGeom>
          <a:noFill/>
          <a:ln w="9525">
            <a:noFill/>
          </a:ln>
        </p:spPr>
      </p:pic>
      <p:pic>
        <p:nvPicPr>
          <p:cNvPr id="86022" name="Picture 4" descr="BD06982_"/>
          <p:cNvPicPr>
            <a:picLocks noChangeAspect="1"/>
          </p:cNvPicPr>
          <p:nvPr/>
        </p:nvPicPr>
        <p:blipFill>
          <a:blip r:embed="rId3"/>
          <a:stretch>
            <a:fillRect/>
          </a:stretch>
        </p:blipFill>
        <p:spPr>
          <a:xfrm>
            <a:off x="1752600" y="762000"/>
            <a:ext cx="1820863" cy="876300"/>
          </a:xfrm>
          <a:prstGeom prst="rect">
            <a:avLst/>
          </a:prstGeom>
          <a:noFill/>
          <a:ln w="9525">
            <a:noFill/>
          </a:ln>
        </p:spPr>
      </p:pic>
      <p:pic>
        <p:nvPicPr>
          <p:cNvPr id="86023" name="Picture 5" descr="153512241"/>
          <p:cNvPicPr>
            <a:picLocks noChangeAspect="1"/>
          </p:cNvPicPr>
          <p:nvPr/>
        </p:nvPicPr>
        <p:blipFill>
          <a:blip r:embed="rId4"/>
          <a:stretch>
            <a:fillRect/>
          </a:stretch>
        </p:blipFill>
        <p:spPr>
          <a:xfrm>
            <a:off x="3581400" y="2438400"/>
            <a:ext cx="1066800" cy="1143000"/>
          </a:xfrm>
          <a:prstGeom prst="rect">
            <a:avLst/>
          </a:prstGeom>
          <a:noFill/>
          <a:ln w="9525">
            <a:noFill/>
          </a:ln>
        </p:spPr>
      </p:pic>
      <p:pic>
        <p:nvPicPr>
          <p:cNvPr id="86024" name="Picture 6" descr="113541640"/>
          <p:cNvPicPr>
            <a:picLocks noChangeAspect="1"/>
          </p:cNvPicPr>
          <p:nvPr/>
        </p:nvPicPr>
        <p:blipFill>
          <a:blip r:embed="rId5"/>
          <a:stretch>
            <a:fillRect/>
          </a:stretch>
        </p:blipFill>
        <p:spPr>
          <a:xfrm>
            <a:off x="6096000" y="3352800"/>
            <a:ext cx="1295400" cy="1143000"/>
          </a:xfrm>
          <a:prstGeom prst="rect">
            <a:avLst/>
          </a:prstGeom>
          <a:noFill/>
          <a:ln w="9525">
            <a:noFill/>
          </a:ln>
        </p:spPr>
      </p:pic>
      <p:sp>
        <p:nvSpPr>
          <p:cNvPr id="86025" name="Freeform 7"/>
          <p:cNvSpPr/>
          <p:nvPr/>
        </p:nvSpPr>
        <p:spPr>
          <a:xfrm>
            <a:off x="1752600" y="1676400"/>
            <a:ext cx="1752600" cy="2095500"/>
          </a:xfrm>
          <a:custGeom>
            <a:avLst/>
            <a:gdLst/>
            <a:ahLst/>
            <a:cxnLst>
              <a:cxn ang="0">
                <a:pos x="0" y="0"/>
              </a:cxn>
              <a:cxn ang="0">
                <a:pos x="2147483646" y="2147483646"/>
              </a:cxn>
              <a:cxn ang="0">
                <a:pos x="2147483646" y="2147483646"/>
              </a:cxn>
            </a:cxnLst>
            <a:pathLst>
              <a:path w="1104" h="1320">
                <a:moveTo>
                  <a:pt x="0" y="0"/>
                </a:moveTo>
                <a:cubicBezTo>
                  <a:pt x="76" y="540"/>
                  <a:pt x="152" y="1080"/>
                  <a:pt x="336" y="1200"/>
                </a:cubicBezTo>
                <a:cubicBezTo>
                  <a:pt x="520" y="1320"/>
                  <a:pt x="976" y="800"/>
                  <a:pt x="1104" y="720"/>
                </a:cubicBezTo>
              </a:path>
            </a:pathLst>
          </a:custGeom>
          <a:noFill/>
          <a:ln w="95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86026" name="Line 8"/>
          <p:cNvSpPr/>
          <p:nvPr/>
        </p:nvSpPr>
        <p:spPr>
          <a:xfrm>
            <a:off x="4648200" y="3048000"/>
            <a:ext cx="1295400" cy="0"/>
          </a:xfrm>
          <a:prstGeom prst="line">
            <a:avLst/>
          </a:prstGeom>
          <a:ln w="9525" cap="flat" cmpd="sng">
            <a:solidFill>
              <a:schemeClr val="tx1"/>
            </a:solidFill>
            <a:prstDash val="solid"/>
            <a:headEnd type="none" w="med" len="med"/>
            <a:tailEnd type="none" w="med" len="med"/>
          </a:ln>
        </p:spPr>
      </p:sp>
      <p:sp>
        <p:nvSpPr>
          <p:cNvPr id="86027" name="Freeform 9"/>
          <p:cNvSpPr/>
          <p:nvPr/>
        </p:nvSpPr>
        <p:spPr>
          <a:xfrm>
            <a:off x="7391400" y="1981200"/>
            <a:ext cx="1905000" cy="1244600"/>
          </a:xfrm>
          <a:custGeom>
            <a:avLst/>
            <a:gdLst/>
            <a:ahLst/>
            <a:cxnLst>
              <a:cxn ang="0">
                <a:pos x="0" y="2147483646"/>
              </a:cxn>
              <a:cxn ang="0">
                <a:pos x="2147483646" y="2147483646"/>
              </a:cxn>
              <a:cxn ang="0">
                <a:pos x="2147483646" y="0"/>
              </a:cxn>
            </a:cxnLst>
            <a:pathLst>
              <a:path w="1200" h="784">
                <a:moveTo>
                  <a:pt x="0" y="672"/>
                </a:moveTo>
                <a:cubicBezTo>
                  <a:pt x="332" y="728"/>
                  <a:pt x="664" y="784"/>
                  <a:pt x="864" y="672"/>
                </a:cubicBezTo>
                <a:cubicBezTo>
                  <a:pt x="1064" y="560"/>
                  <a:pt x="1144" y="112"/>
                  <a:pt x="1200" y="0"/>
                </a:cubicBezTo>
              </a:path>
            </a:pathLst>
          </a:custGeom>
          <a:noFill/>
          <a:ln w="95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86028" name="Line 10"/>
          <p:cNvSpPr/>
          <p:nvPr/>
        </p:nvSpPr>
        <p:spPr>
          <a:xfrm flipV="1">
            <a:off x="3276600" y="2819400"/>
            <a:ext cx="228600" cy="152400"/>
          </a:xfrm>
          <a:prstGeom prst="line">
            <a:avLst/>
          </a:prstGeom>
          <a:ln w="9525" cap="flat" cmpd="sng">
            <a:solidFill>
              <a:schemeClr val="tx1"/>
            </a:solidFill>
            <a:prstDash val="solid"/>
            <a:headEnd type="none" w="med" len="med"/>
            <a:tailEnd type="triangle" w="med" len="med"/>
          </a:ln>
        </p:spPr>
      </p:sp>
      <p:sp>
        <p:nvSpPr>
          <p:cNvPr id="86029" name="Line 11"/>
          <p:cNvSpPr/>
          <p:nvPr/>
        </p:nvSpPr>
        <p:spPr>
          <a:xfrm>
            <a:off x="5486400" y="3048000"/>
            <a:ext cx="533400" cy="0"/>
          </a:xfrm>
          <a:prstGeom prst="line">
            <a:avLst/>
          </a:prstGeom>
          <a:ln w="9525" cap="flat" cmpd="sng">
            <a:solidFill>
              <a:schemeClr val="tx1"/>
            </a:solidFill>
            <a:prstDash val="solid"/>
            <a:headEnd type="none" w="med" len="med"/>
            <a:tailEnd type="triangle" w="med" len="med"/>
          </a:ln>
        </p:spPr>
      </p:sp>
      <p:sp>
        <p:nvSpPr>
          <p:cNvPr id="86030" name="Line 12"/>
          <p:cNvSpPr/>
          <p:nvPr/>
        </p:nvSpPr>
        <p:spPr>
          <a:xfrm flipV="1">
            <a:off x="9220200" y="1981200"/>
            <a:ext cx="76200" cy="304800"/>
          </a:xfrm>
          <a:prstGeom prst="line">
            <a:avLst/>
          </a:prstGeom>
          <a:ln w="9525" cap="flat" cmpd="sng">
            <a:solidFill>
              <a:schemeClr val="tx1"/>
            </a:solidFill>
            <a:prstDash val="solid"/>
            <a:headEnd type="none" w="med" len="med"/>
            <a:tailEnd type="triangle" w="med" len="med"/>
          </a:ln>
        </p:spPr>
      </p:sp>
      <p:sp>
        <p:nvSpPr>
          <p:cNvPr id="86031" name="AutoShape 13"/>
          <p:cNvSpPr/>
          <p:nvPr/>
        </p:nvSpPr>
        <p:spPr>
          <a:xfrm>
            <a:off x="1905000" y="4495800"/>
            <a:ext cx="1447800" cy="1219200"/>
          </a:xfrm>
          <a:prstGeom prst="wedgeRectCallout">
            <a:avLst>
              <a:gd name="adj1" fmla="val -28727"/>
              <a:gd name="adj2" fmla="val -282292"/>
            </a:avLst>
          </a:prstGeom>
          <a:solidFill>
            <a:schemeClr val="hlink"/>
          </a:solidFill>
          <a:ln w="9525" cap="flat" cmpd="sng">
            <a:solidFill>
              <a:schemeClr val="tx1"/>
            </a:solidFill>
            <a:prstDash val="solid"/>
            <a:miter/>
            <a:headEnd type="none" w="med" len="med"/>
            <a:tailEnd type="none" w="med" len="med"/>
          </a:ln>
        </p:spPr>
        <p:txBody>
          <a:bodyPr/>
          <a:p>
            <a:pPr eaLnBrk="1" hangingPunct="1">
              <a:buFont typeface="Wingdings 2" panose="05020102010507070707" pitchFamily="18" charset="2"/>
            </a:pPr>
            <a:r>
              <a:rPr lang="zh-CN" altLang="en-US" sz="2400" dirty="0">
                <a:latin typeface="Times New Roman" panose="02020603050405020304" pitchFamily="18" charset="0"/>
              </a:rPr>
              <a:t>词作者和曲作者</a:t>
            </a:r>
            <a:endParaRPr lang="zh-CN" altLang="en-US" sz="2400" dirty="0">
              <a:latin typeface="Times New Roman" panose="02020603050405020304" pitchFamily="18" charset="0"/>
            </a:endParaRPr>
          </a:p>
        </p:txBody>
      </p:sp>
      <p:sp>
        <p:nvSpPr>
          <p:cNvPr id="86032" name="AutoShape 14"/>
          <p:cNvSpPr/>
          <p:nvPr/>
        </p:nvSpPr>
        <p:spPr>
          <a:xfrm>
            <a:off x="3886200" y="5029200"/>
            <a:ext cx="1371600" cy="762000"/>
          </a:xfrm>
          <a:prstGeom prst="wedgeRectCallout">
            <a:avLst>
              <a:gd name="adj1" fmla="val -56713"/>
              <a:gd name="adj2" fmla="val -234792"/>
            </a:avLst>
          </a:prstGeom>
          <a:solidFill>
            <a:srgbClr val="FFFF00"/>
          </a:solidFill>
          <a:ln w="9525" cap="flat" cmpd="sng">
            <a:solidFill>
              <a:schemeClr val="tx1"/>
            </a:solidFill>
            <a:prstDash val="solid"/>
            <a:miter/>
            <a:headEnd type="none" w="med" len="med"/>
            <a:tailEnd type="none" w="med" len="med"/>
          </a:ln>
        </p:spPr>
        <p:txBody>
          <a:bodyPr/>
          <a:p>
            <a:pPr algn="ctr" eaLnBrk="1" hangingPunct="1">
              <a:buFont typeface="Wingdings 2" panose="05020102010507070707" pitchFamily="18" charset="2"/>
            </a:pPr>
            <a:r>
              <a:rPr lang="zh-CN" altLang="en-US" sz="2400" dirty="0">
                <a:latin typeface="Times New Roman" panose="02020603050405020304" pitchFamily="18" charset="0"/>
              </a:rPr>
              <a:t>演唱者</a:t>
            </a:r>
            <a:endParaRPr lang="zh-CN" altLang="en-US" sz="2400" dirty="0">
              <a:latin typeface="Times New Roman" panose="02020603050405020304" pitchFamily="18" charset="0"/>
            </a:endParaRPr>
          </a:p>
        </p:txBody>
      </p:sp>
      <p:sp>
        <p:nvSpPr>
          <p:cNvPr id="86033" name="AutoShape 15"/>
          <p:cNvSpPr/>
          <p:nvPr/>
        </p:nvSpPr>
        <p:spPr>
          <a:xfrm>
            <a:off x="5715000" y="5105400"/>
            <a:ext cx="2362200" cy="685800"/>
          </a:xfrm>
          <a:prstGeom prst="wedgeRectCallout">
            <a:avLst>
              <a:gd name="adj1" fmla="val -11625"/>
              <a:gd name="adj2" fmla="val -137037"/>
            </a:avLst>
          </a:prstGeom>
          <a:solidFill>
            <a:srgbClr val="FFFF00"/>
          </a:solidFill>
          <a:ln w="9525" cap="flat" cmpd="sng">
            <a:solidFill>
              <a:schemeClr val="tx1"/>
            </a:solidFill>
            <a:prstDash val="solid"/>
            <a:miter/>
            <a:headEnd type="none" w="med" len="med"/>
            <a:tailEnd type="none" w="med" len="med"/>
          </a:ln>
        </p:spPr>
        <p:txBody>
          <a:bodyPr/>
          <a:p>
            <a:pPr algn="ctr" eaLnBrk="1" hangingPunct="1">
              <a:buFont typeface="Wingdings 2" panose="05020102010507070707" pitchFamily="18" charset="2"/>
            </a:pPr>
            <a:r>
              <a:rPr lang="zh-CN" altLang="en-US" sz="2400" dirty="0">
                <a:latin typeface="Times New Roman" panose="02020603050405020304" pitchFamily="18" charset="0"/>
              </a:rPr>
              <a:t>录音制品制作者</a:t>
            </a:r>
            <a:endParaRPr lang="zh-CN" altLang="en-US" sz="2400" dirty="0">
              <a:latin typeface="Times New Roman" panose="02020603050405020304" pitchFamily="18" charset="0"/>
            </a:endParaRPr>
          </a:p>
        </p:txBody>
      </p:sp>
      <p:sp>
        <p:nvSpPr>
          <p:cNvPr id="86034" name="AutoShape 16"/>
          <p:cNvSpPr/>
          <p:nvPr/>
        </p:nvSpPr>
        <p:spPr>
          <a:xfrm>
            <a:off x="8763000" y="5105400"/>
            <a:ext cx="1600200" cy="990600"/>
          </a:xfrm>
          <a:prstGeom prst="wedgeRectCallout">
            <a:avLst>
              <a:gd name="adj1" fmla="val -4861"/>
              <a:gd name="adj2" fmla="val -377565"/>
            </a:avLst>
          </a:prstGeom>
          <a:solidFill>
            <a:schemeClr val="hlink"/>
          </a:solidFill>
          <a:ln w="9525" cap="flat" cmpd="sng">
            <a:solidFill>
              <a:schemeClr val="tx1"/>
            </a:solidFill>
            <a:prstDash val="solid"/>
            <a:miter/>
            <a:headEnd type="none" w="med" len="med"/>
            <a:tailEnd type="none" w="med" len="med"/>
          </a:ln>
        </p:spPr>
        <p:txBody>
          <a:bodyPr/>
          <a:p>
            <a:pPr eaLnBrk="1" hangingPunct="1">
              <a:buFont typeface="Wingdings 2" panose="05020102010507070707" pitchFamily="18" charset="2"/>
            </a:pPr>
            <a:r>
              <a:rPr lang="zh-CN" altLang="en-US" sz="2400" dirty="0">
                <a:latin typeface="Times New Roman" panose="02020603050405020304" pitchFamily="18" charset="0"/>
              </a:rPr>
              <a:t>听众或者观众</a:t>
            </a:r>
            <a:endParaRPr lang="zh-CN" altLang="en-US" sz="2400" dirty="0">
              <a:latin typeface="Times New Roman" panose="02020603050405020304" pitchFamily="18" charset="0"/>
            </a:endParaRPr>
          </a:p>
        </p:txBody>
      </p:sp>
      <p:pic>
        <p:nvPicPr>
          <p:cNvPr id="86035" name="一生有你.mp3">
            <a:hlinkClick r:id="" action="ppaction://media"/>
          </p:cNvPr>
          <p:cNvPicPr>
            <a:picLocks noRot="1" noChangeAspect="1"/>
          </p:cNvPicPr>
          <p:nvPr>
            <a:audioFile r:link="rId6"/>
            <p:extLst>
              <p:ext uri="{DAA4B4D4-6D71-4841-9C94-3DE7FCFB9230}">
                <p14:media xmlns:p14="http://schemas.microsoft.com/office/powerpoint/2010/main" r:link="rId7"/>
              </p:ext>
            </p:extLst>
          </p:nvPr>
        </p:nvPicPr>
        <p:blipFill>
          <a:blip r:embed="rId8"/>
          <a:stretch>
            <a:fillRect/>
          </a:stretch>
        </p:blipFill>
        <p:spPr>
          <a:xfrm>
            <a:off x="7010400" y="609600"/>
            <a:ext cx="304800" cy="304800"/>
          </a:xfrm>
          <a:prstGeom prst="rect">
            <a:avLst/>
          </a:prstGeom>
          <a:noFill/>
          <a:ln w="9525">
            <a:noFill/>
          </a:ln>
        </p:spPr>
      </p:pic>
      <p:pic>
        <p:nvPicPr>
          <p:cNvPr id="86036" name="Picture 18" descr="11591649284002000000332484"/>
          <p:cNvPicPr>
            <a:picLocks noChangeAspect="1"/>
          </p:cNvPicPr>
          <p:nvPr/>
        </p:nvPicPr>
        <p:blipFill>
          <a:blip r:embed="rId9"/>
          <a:stretch>
            <a:fillRect/>
          </a:stretch>
        </p:blipFill>
        <p:spPr>
          <a:xfrm>
            <a:off x="6172200" y="1981200"/>
            <a:ext cx="911225" cy="1220788"/>
          </a:xfrm>
          <a:prstGeom prst="rect">
            <a:avLst/>
          </a:prstGeom>
          <a:noFill/>
          <a:ln w="9525">
            <a:noFill/>
          </a:ln>
        </p:spPr>
      </p:pic>
      <p:sp>
        <p:nvSpPr>
          <p:cNvPr id="86037" name="AutoShape 19"/>
          <p:cNvSpPr/>
          <p:nvPr/>
        </p:nvSpPr>
        <p:spPr>
          <a:xfrm>
            <a:off x="4267200" y="685800"/>
            <a:ext cx="2057400" cy="762000"/>
          </a:xfrm>
          <a:prstGeom prst="wedgeEllipseCallout">
            <a:avLst>
              <a:gd name="adj1" fmla="val 38968"/>
              <a:gd name="adj2" fmla="val 140000"/>
            </a:avLst>
          </a:prstGeom>
          <a:solidFill>
            <a:srgbClr val="FFFF00"/>
          </a:solidFill>
          <a:ln w="9525" cap="flat" cmpd="sng">
            <a:solidFill>
              <a:schemeClr val="tx1"/>
            </a:solidFill>
            <a:prstDash val="solid"/>
            <a:miter/>
            <a:headEnd type="none" w="med" len="med"/>
            <a:tailEnd type="none" w="med" len="med"/>
          </a:ln>
        </p:spPr>
        <p:txBody>
          <a:bodyPr/>
          <a:p>
            <a:pPr algn="ctr" eaLnBrk="1" hangingPunct="1">
              <a:buFont typeface="Wingdings 2" panose="05020102010507070707" pitchFamily="18" charset="2"/>
            </a:pPr>
            <a:r>
              <a:rPr lang="zh-CN" altLang="en-US" sz="2400" dirty="0">
                <a:latin typeface="Times New Roman" panose="02020603050405020304" pitchFamily="18" charset="0"/>
              </a:rPr>
              <a:t>广播电视</a:t>
            </a:r>
            <a:endParaRPr lang="zh-CN" altLang="en-US" sz="2400" dirty="0">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8603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6035"/>
                                        </p:tgtEl>
                                      </p:cBhvr>
                                    </p:cmd>
                                  </p:childTnLst>
                                </p:cTn>
                              </p:par>
                            </p:childTnLst>
                          </p:cTn>
                        </p:par>
                      </p:childTnLst>
                    </p:cTn>
                  </p:par>
                </p:childTnLst>
              </p:cTn>
              <p:nextCondLst>
                <p:cond evt="onClick" delay="0">
                  <p:tgtEl>
                    <p:spTgt spid="8603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60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8"/>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3315" name="Rectangle 2"/>
          <p:cNvSpPr>
            <a:spLocks noGrp="1"/>
          </p:cNvSpPr>
          <p:nvPr>
            <p:ph type="title" idx="4294967295"/>
          </p:nvPr>
        </p:nvSpPr>
        <p:spPr>
          <a:xfrm>
            <a:off x="1524000" y="304800"/>
            <a:ext cx="8763000" cy="36957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Arial" panose="020B0604020202020204" pitchFamily="34" charset="0"/>
                <a:ea typeface="宋体" panose="02010600030101010101" pitchFamily="2" charset="-122"/>
                <a:cs typeface="+mj-cs"/>
              </a:rPr>
              <a:t>3、音乐、戏剧、曲艺、舞蹈、杂技艺术作品</a:t>
            </a:r>
            <a:endPar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idx="4294967295"/>
          </p:nvPr>
        </p:nvSpPr>
        <p:spPr/>
        <p:txBody>
          <a:bodyPr vert="horz" wrap="square" lIns="0" tIns="45720" rIns="0" bIns="0" anchor="b" anchorCtr="0"/>
          <a:p>
            <a:r>
              <a:rPr lang="zh-CN" altLang="en-US" dirty="0"/>
              <a:t>七、邻接权</a:t>
            </a:r>
            <a:endParaRPr lang="zh-CN" altLang="en-US" dirty="0"/>
          </a:p>
        </p:txBody>
      </p:sp>
      <p:sp>
        <p:nvSpPr>
          <p:cNvPr id="87043" name="Rectangle 3"/>
          <p:cNvSpPr>
            <a:spLocks noGrp="1"/>
          </p:cNvSpPr>
          <p:nvPr>
            <p:ph type="body" idx="4294967295"/>
          </p:nvPr>
        </p:nvSpPr>
        <p:spPr/>
        <p:txBody>
          <a:bodyPr vert="horz" wrap="square" lIns="91440" tIns="45720" rIns="91440" bIns="45720" anchor="t" anchorCtr="0"/>
          <a:p>
            <a:r>
              <a:rPr lang="zh-CN" altLang="en-US" sz="2800" b="1" dirty="0"/>
              <a:t>（二）出版者权利</a:t>
            </a:r>
            <a:endParaRPr lang="zh-CN" altLang="en-US" sz="2800" b="1" dirty="0"/>
          </a:p>
          <a:p>
            <a:r>
              <a:rPr lang="zh-CN" altLang="en-US" sz="2800" b="1" dirty="0"/>
              <a:t>第三十三条 图书出版者对著作权人交付出版的作品，按照合同约定享有的专有出版权受法律保护，他人不得出版该作品。</a:t>
            </a:r>
            <a:endParaRPr lang="en-US" altLang="zh-CN" sz="2800" b="1" dirty="0"/>
          </a:p>
          <a:p>
            <a:r>
              <a:rPr lang="zh-CN" altLang="en-US" sz="2800" b="1" dirty="0"/>
              <a:t>第三十七条  出版者有权许可或者禁止他人使用其出版的图书、期刊的版式设计。</a:t>
            </a:r>
            <a:endParaRPr lang="zh-CN" altLang="en-US" sz="2800" b="1" dirty="0"/>
          </a:p>
          <a:p>
            <a:r>
              <a:rPr lang="zh-CN" altLang="en-US" sz="2800" b="1" dirty="0"/>
              <a:t>前款规定的权利的保护期为十年，截止于使用该版式设计的图书、期刊首次出版后第十年的</a:t>
            </a:r>
            <a:r>
              <a:rPr lang="en-US" altLang="zh-CN" sz="2800" b="1" dirty="0"/>
              <a:t>12</a:t>
            </a:r>
            <a:r>
              <a:rPr lang="zh-CN" altLang="en-US" sz="2800" b="1" dirty="0"/>
              <a:t>月</a:t>
            </a:r>
            <a:r>
              <a:rPr lang="en-US" altLang="zh-CN" sz="2800" b="1" dirty="0"/>
              <a:t>31</a:t>
            </a:r>
            <a:r>
              <a:rPr lang="zh-CN" altLang="en-US" sz="2800" b="1" dirty="0"/>
              <a:t>日。。 </a:t>
            </a:r>
            <a:endParaRPr lang="zh-CN" altLang="en-US" sz="2800" b="1" dirty="0"/>
          </a:p>
        </p:txBody>
      </p:sp>
      <p:sp>
        <p:nvSpPr>
          <p:cNvPr id="8704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idx="4294967295"/>
          </p:nvPr>
        </p:nvSpPr>
        <p:spPr/>
        <p:txBody>
          <a:bodyPr vert="horz" wrap="square" lIns="0" tIns="45720" rIns="0" bIns="0" anchor="b" anchorCtr="0"/>
          <a:p>
            <a:r>
              <a:rPr lang="zh-CN" altLang="en-US" dirty="0"/>
              <a:t>七、邻接权</a:t>
            </a:r>
            <a:endParaRPr lang="zh-CN" altLang="en-US" dirty="0"/>
          </a:p>
        </p:txBody>
      </p:sp>
      <p:sp>
        <p:nvSpPr>
          <p:cNvPr id="88067" name="Rectangle 3"/>
          <p:cNvSpPr>
            <a:spLocks noGrp="1"/>
          </p:cNvSpPr>
          <p:nvPr>
            <p:ph type="body" idx="4294967295"/>
          </p:nvPr>
        </p:nvSpPr>
        <p:spPr/>
        <p:txBody>
          <a:bodyPr vert="horz" wrap="square" lIns="91440" tIns="45720" rIns="91440" bIns="45720" anchor="t" anchorCtr="0"/>
          <a:p>
            <a:pPr>
              <a:lnSpc>
                <a:spcPct val="80000"/>
              </a:lnSpc>
            </a:pPr>
            <a:r>
              <a:rPr lang="zh-CN" altLang="en-US" sz="2000" b="1" dirty="0"/>
              <a:t>（三）表演者权</a:t>
            </a:r>
            <a:endParaRPr lang="en-US" altLang="zh-CN" sz="2000" b="1" dirty="0"/>
          </a:p>
          <a:p>
            <a:pPr>
              <a:lnSpc>
                <a:spcPct val="80000"/>
              </a:lnSpc>
            </a:pPr>
            <a:endParaRPr lang="zh-CN" altLang="en-US" sz="2000" b="1" dirty="0"/>
          </a:p>
          <a:p>
            <a:pPr>
              <a:lnSpc>
                <a:spcPct val="80000"/>
              </a:lnSpc>
            </a:pPr>
            <a:r>
              <a:rPr lang="zh-CN" altLang="en-US" sz="2800" b="1" dirty="0">
                <a:latin typeface="隶书" panose="02010509060101010101" pitchFamily="49" charset="-122"/>
                <a:ea typeface="隶书" panose="02010509060101010101" pitchFamily="49" charset="-122"/>
              </a:rPr>
              <a:t>第三十七条 表演者对其表演享有下列权利：</a:t>
            </a:r>
            <a:br>
              <a:rPr lang="zh-CN" altLang="en-US" sz="2800" b="1" dirty="0">
                <a:latin typeface="隶书" panose="02010509060101010101" pitchFamily="49" charset="-122"/>
                <a:ea typeface="隶书" panose="02010509060101010101" pitchFamily="49" charset="-122"/>
              </a:rPr>
            </a:br>
            <a:r>
              <a:rPr lang="zh-CN" altLang="en-US" sz="2800" b="1" dirty="0">
                <a:latin typeface="隶书" panose="02010509060101010101" pitchFamily="49" charset="-122"/>
                <a:ea typeface="隶书" panose="02010509060101010101" pitchFamily="49" charset="-122"/>
              </a:rPr>
              <a:t>（一）表明表演者身份；</a:t>
            </a:r>
            <a:endParaRPr lang="zh-CN" altLang="en-US" sz="2800" b="1" dirty="0">
              <a:latin typeface="隶书" panose="02010509060101010101" pitchFamily="49" charset="-122"/>
              <a:ea typeface="隶书" panose="02010509060101010101" pitchFamily="49" charset="-122"/>
            </a:endParaRPr>
          </a:p>
          <a:p>
            <a:pPr>
              <a:lnSpc>
                <a:spcPct val="80000"/>
              </a:lnSpc>
            </a:pPr>
            <a:r>
              <a:rPr lang="zh-CN" altLang="en-US" sz="2800" b="1" dirty="0">
                <a:latin typeface="隶书" panose="02010509060101010101" pitchFamily="49" charset="-122"/>
                <a:ea typeface="隶书" panose="02010509060101010101" pitchFamily="49" charset="-122"/>
              </a:rPr>
              <a:t>（二）保护表演形象不受歪曲；</a:t>
            </a:r>
            <a:endParaRPr lang="zh-CN" altLang="en-US" sz="2800" b="1" dirty="0">
              <a:latin typeface="隶书" panose="02010509060101010101" pitchFamily="49" charset="-122"/>
              <a:ea typeface="隶书" panose="02010509060101010101" pitchFamily="49" charset="-122"/>
            </a:endParaRPr>
          </a:p>
          <a:p>
            <a:pPr>
              <a:lnSpc>
                <a:spcPct val="80000"/>
              </a:lnSpc>
            </a:pPr>
            <a:r>
              <a:rPr lang="zh-CN" altLang="en-US" sz="2800" b="1" dirty="0">
                <a:latin typeface="隶书" panose="02010509060101010101" pitchFamily="49" charset="-122"/>
                <a:ea typeface="隶书" panose="02010509060101010101" pitchFamily="49" charset="-122"/>
              </a:rPr>
              <a:t>（三）许可他人从现场直播和公开传送其现场表演，并获得报酬；</a:t>
            </a:r>
            <a:endParaRPr lang="zh-CN" altLang="en-US" sz="2800" b="1" dirty="0">
              <a:latin typeface="隶书" panose="02010509060101010101" pitchFamily="49" charset="-122"/>
              <a:ea typeface="隶书" panose="02010509060101010101" pitchFamily="49" charset="-122"/>
            </a:endParaRPr>
          </a:p>
          <a:p>
            <a:pPr>
              <a:lnSpc>
                <a:spcPct val="80000"/>
              </a:lnSpc>
            </a:pPr>
            <a:r>
              <a:rPr lang="zh-CN" altLang="en-US" sz="2800" b="1" dirty="0">
                <a:latin typeface="隶书" panose="02010509060101010101" pitchFamily="49" charset="-122"/>
                <a:ea typeface="隶书" panose="02010509060101010101" pitchFamily="49" charset="-122"/>
              </a:rPr>
              <a:t>（四）许可他人录音录像，并获得报酬；</a:t>
            </a:r>
            <a:endParaRPr lang="zh-CN" altLang="en-US" sz="2800" b="1" dirty="0">
              <a:latin typeface="隶书" panose="02010509060101010101" pitchFamily="49" charset="-122"/>
              <a:ea typeface="隶书" panose="02010509060101010101" pitchFamily="49" charset="-122"/>
            </a:endParaRPr>
          </a:p>
          <a:p>
            <a:pPr>
              <a:lnSpc>
                <a:spcPct val="80000"/>
              </a:lnSpc>
            </a:pPr>
            <a:r>
              <a:rPr lang="zh-CN" altLang="en-US" sz="2800" b="1" dirty="0">
                <a:latin typeface="隶书" panose="02010509060101010101" pitchFamily="49" charset="-122"/>
                <a:ea typeface="隶书" panose="02010509060101010101" pitchFamily="49" charset="-122"/>
              </a:rPr>
              <a:t>（五）许可他人复制、发行、出租录有其表演的录音录像制品，并获得报酬；</a:t>
            </a:r>
            <a:endParaRPr lang="zh-CN" altLang="en-US" sz="2800" b="1" dirty="0">
              <a:latin typeface="隶书" panose="02010509060101010101" pitchFamily="49" charset="-122"/>
              <a:ea typeface="隶书" panose="02010509060101010101" pitchFamily="49" charset="-122"/>
            </a:endParaRPr>
          </a:p>
          <a:p>
            <a:pPr>
              <a:lnSpc>
                <a:spcPct val="80000"/>
              </a:lnSpc>
            </a:pPr>
            <a:r>
              <a:rPr lang="zh-CN" altLang="en-US" sz="2800" b="1" dirty="0">
                <a:latin typeface="隶书" panose="02010509060101010101" pitchFamily="49" charset="-122"/>
                <a:ea typeface="隶书" panose="02010509060101010101" pitchFamily="49" charset="-122"/>
              </a:rPr>
              <a:t>（六）许可他人通过信息网络向公众传播其表演，并获得报酬。被许可人以前款第（三）项至第（六）项规定的方式使用作品，还应当取得著作权人许可，并支付报酬。</a:t>
            </a:r>
            <a:br>
              <a:rPr lang="zh-CN" altLang="en-US" sz="2800" b="1" dirty="0"/>
            </a:br>
            <a:endParaRPr lang="zh-CN" altLang="en-US" sz="2800" b="1" dirty="0"/>
          </a:p>
        </p:txBody>
      </p:sp>
      <p:sp>
        <p:nvSpPr>
          <p:cNvPr id="8806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p:cNvSpPr>
          <p:nvPr>
            <p:ph type="title" idx="4294967295"/>
          </p:nvPr>
        </p:nvSpPr>
        <p:spPr/>
        <p:txBody>
          <a:bodyPr vert="horz" wrap="square" lIns="0" tIns="45720" rIns="0" bIns="0" anchor="b" anchorCtr="0"/>
          <a:p>
            <a:r>
              <a:rPr lang="zh-CN" altLang="en-US" sz="4000" dirty="0"/>
              <a:t>七、邻接权</a:t>
            </a:r>
            <a:endParaRPr lang="zh-CN" altLang="en-US" sz="4000" dirty="0"/>
          </a:p>
        </p:txBody>
      </p:sp>
      <p:sp>
        <p:nvSpPr>
          <p:cNvPr id="89091" name="Rectangle 3"/>
          <p:cNvSpPr>
            <a:spLocks noGrp="1"/>
          </p:cNvSpPr>
          <p:nvPr>
            <p:ph type="body" idx="4294967295"/>
          </p:nvPr>
        </p:nvSpPr>
        <p:spPr/>
        <p:txBody>
          <a:bodyPr vert="horz" wrap="square" lIns="91440" tIns="45720" rIns="91440" bIns="45720" anchor="t" anchorCtr="0"/>
          <a:p>
            <a:r>
              <a:rPr lang="zh-CN" altLang="en-US" sz="2800" b="1" dirty="0"/>
              <a:t>（四）</a:t>
            </a:r>
            <a:r>
              <a:rPr lang="zh-CN" altLang="en-US" sz="4000" b="1" dirty="0"/>
              <a:t>录音录像制作者权</a:t>
            </a:r>
            <a:endParaRPr lang="zh-CN" altLang="en-US" sz="4000" b="1" dirty="0"/>
          </a:p>
          <a:p>
            <a:r>
              <a:rPr lang="zh-CN" altLang="en-US" sz="2800" b="1" dirty="0"/>
              <a:t>第四十四条 录音录像制作者对其制作的录音录像制品，享有</a:t>
            </a:r>
            <a:r>
              <a:rPr lang="zh-CN" altLang="en-US" sz="2800" b="1" dirty="0">
                <a:solidFill>
                  <a:srgbClr val="FF0000"/>
                </a:solidFill>
              </a:rPr>
              <a:t>许可他人复制、发行、出租、通过信息网络向公众传播并获得报酬</a:t>
            </a:r>
            <a:r>
              <a:rPr lang="zh-CN" altLang="en-US" sz="2800" b="1" dirty="0"/>
              <a:t>的权利；权利的保护期为五十年，截止于该制品首次制作完成后第五十年的</a:t>
            </a:r>
            <a:r>
              <a:rPr lang="en-US" altLang="zh-CN" sz="2800" b="1" dirty="0"/>
              <a:t>12</a:t>
            </a:r>
            <a:r>
              <a:rPr lang="zh-CN" altLang="en-US" sz="2800" b="1" dirty="0"/>
              <a:t>月</a:t>
            </a:r>
            <a:r>
              <a:rPr lang="en-US" altLang="zh-CN" sz="2800" b="1" dirty="0"/>
              <a:t>31</a:t>
            </a:r>
            <a:r>
              <a:rPr lang="zh-CN" altLang="en-US" sz="2800" b="1" dirty="0"/>
              <a:t>日。</a:t>
            </a:r>
            <a:endParaRPr lang="zh-CN" altLang="en-US" sz="2800" b="1" dirty="0"/>
          </a:p>
          <a:p>
            <a:r>
              <a:rPr lang="zh-CN" altLang="en-US" sz="2800" b="1" dirty="0"/>
              <a:t>被许可人复制、发行、通过信息网络向公众传播录音录像制品，应当同时取得著作权人、表演者许可，并支付报酬；被许可人出租录音录像制品，还应当取得表演者许可，并支付报酬。。 </a:t>
            </a:r>
            <a:endParaRPr lang="zh-CN" altLang="en-US" sz="2800" b="1" dirty="0"/>
          </a:p>
        </p:txBody>
      </p:sp>
      <p:sp>
        <p:nvSpPr>
          <p:cNvPr id="8909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type="title" idx="4294967295"/>
          </p:nvPr>
        </p:nvSpPr>
        <p:spPr/>
        <p:txBody>
          <a:bodyPr vert="horz" wrap="square" lIns="0" tIns="45720" rIns="0" bIns="0" anchor="b" anchorCtr="0"/>
          <a:p>
            <a:r>
              <a:rPr lang="zh-CN" altLang="en-US" dirty="0"/>
              <a:t>七、邻接权</a:t>
            </a:r>
            <a:endParaRPr lang="zh-CN" altLang="en-US" dirty="0"/>
          </a:p>
        </p:txBody>
      </p:sp>
      <p:sp>
        <p:nvSpPr>
          <p:cNvPr id="90115" name="Rectangle 3"/>
          <p:cNvSpPr>
            <a:spLocks noGrp="1"/>
          </p:cNvSpPr>
          <p:nvPr>
            <p:ph type="body" idx="4294967295"/>
          </p:nvPr>
        </p:nvSpPr>
        <p:spPr/>
        <p:txBody>
          <a:bodyPr vert="horz" wrap="square" lIns="91440" tIns="45720" rIns="91440" bIns="45720" anchor="t" anchorCtr="0"/>
          <a:p>
            <a:r>
              <a:rPr lang="zh-CN" altLang="en-US" b="1" dirty="0"/>
              <a:t>（五）广播电台、电视台因播放而产生的权利</a:t>
            </a:r>
            <a:endParaRPr lang="zh-CN" altLang="en-US" b="1" dirty="0"/>
          </a:p>
          <a:p>
            <a:r>
              <a:rPr lang="zh-CN" altLang="en-US" b="1" dirty="0"/>
              <a:t>第四十七条 广播电台、电视台有权禁止未经其许可的下列行为：</a:t>
            </a:r>
            <a:endParaRPr lang="en-US" altLang="zh-CN" b="1" dirty="0"/>
          </a:p>
          <a:p>
            <a:r>
              <a:rPr lang="zh-CN" altLang="en-US" b="1" dirty="0"/>
              <a:t>（一）将其播放的广播、电视以有线或者无线方式转播；</a:t>
            </a:r>
            <a:endParaRPr lang="zh-CN" altLang="en-US" b="1" dirty="0"/>
          </a:p>
          <a:p>
            <a:r>
              <a:rPr lang="zh-CN" altLang="en-US" b="1" dirty="0"/>
              <a:t>（二）将其播放的广播、电视录制以及复制；</a:t>
            </a:r>
            <a:endParaRPr lang="zh-CN" altLang="en-US" b="1" dirty="0"/>
          </a:p>
          <a:p>
            <a:r>
              <a:rPr lang="zh-CN" altLang="en-US" b="1" dirty="0"/>
              <a:t>（三）将其播放的广播、电视通过信息网络向公众传播。</a:t>
            </a:r>
            <a:endParaRPr lang="en-US" altLang="zh-CN" b="1" dirty="0"/>
          </a:p>
          <a:p>
            <a:r>
              <a:rPr lang="zh-CN" altLang="en-US" b="1" dirty="0"/>
              <a:t>广播电台、电视台行使前款规定的权利，不得影响、限制或者侵害他人行使著作权或者与著作权有关的权利。</a:t>
            </a:r>
            <a:endParaRPr lang="zh-CN" altLang="en-US" b="1" dirty="0"/>
          </a:p>
          <a:p>
            <a:r>
              <a:rPr lang="zh-CN" altLang="en-US" b="1" dirty="0"/>
              <a:t>本条第一款规定的权利的保护期为五十年，截止于该广播、电视首次播放后第五十年的</a:t>
            </a:r>
            <a:r>
              <a:rPr lang="en-US" altLang="zh-CN" b="1" dirty="0"/>
              <a:t>12</a:t>
            </a:r>
            <a:r>
              <a:rPr lang="zh-CN" altLang="en-US" b="1" dirty="0"/>
              <a:t>月</a:t>
            </a:r>
            <a:r>
              <a:rPr lang="en-US" altLang="zh-CN" b="1" dirty="0"/>
              <a:t>31</a:t>
            </a:r>
            <a:r>
              <a:rPr lang="zh-CN" altLang="en-US" b="1" dirty="0"/>
              <a:t>日。</a:t>
            </a:r>
            <a:endParaRPr lang="zh-CN" altLang="en-US" b="1" dirty="0"/>
          </a:p>
        </p:txBody>
      </p:sp>
      <p:sp>
        <p:nvSpPr>
          <p:cNvPr id="90116"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2"/>
          <p:cNvSpPr>
            <a:spLocks noGrp="1"/>
          </p:cNvSpPr>
          <p:nvPr>
            <p:ph type="title" idx="4294967295"/>
          </p:nvPr>
        </p:nvSpPr>
        <p:spPr/>
        <p:txBody>
          <a:bodyPr vert="horz" wrap="square" lIns="0" tIns="45720" rIns="0" bIns="0" anchor="b" anchorCtr="0"/>
          <a:p>
            <a:r>
              <a:rPr lang="zh-CN" altLang="en-US" dirty="0"/>
              <a:t>八、著作权侵权与救济</a:t>
            </a:r>
            <a:endParaRPr lang="zh-CN" altLang="en-US" dirty="0"/>
          </a:p>
        </p:txBody>
      </p:sp>
      <p:sp>
        <p:nvSpPr>
          <p:cNvPr id="91139" name="Rectangle 3"/>
          <p:cNvSpPr>
            <a:spLocks noGrp="1"/>
          </p:cNvSpPr>
          <p:nvPr>
            <p:ph type="body" idx="4294967295"/>
          </p:nvPr>
        </p:nvSpPr>
        <p:spPr/>
        <p:txBody>
          <a:bodyPr vert="horz" wrap="square" lIns="91440" tIns="45720" rIns="91440" bIns="45720" anchor="t" anchorCtr="0"/>
          <a:p>
            <a:pPr>
              <a:lnSpc>
                <a:spcPct val="90000"/>
              </a:lnSpc>
            </a:pPr>
            <a:r>
              <a:rPr lang="zh-CN" altLang="en-US" sz="2800" b="1" dirty="0">
                <a:highlight>
                  <a:srgbClr val="FFFF00"/>
                </a:highlight>
              </a:rPr>
              <a:t>（一）侵犯著作权的行为</a:t>
            </a:r>
            <a:endParaRPr lang="zh-CN" altLang="en-US" sz="2800" b="1" dirty="0">
              <a:highlight>
                <a:srgbClr val="FFFF00"/>
              </a:highlight>
            </a:endParaRPr>
          </a:p>
          <a:p>
            <a:pPr>
              <a:lnSpc>
                <a:spcPct val="90000"/>
              </a:lnSpc>
            </a:pPr>
            <a:r>
              <a:rPr lang="zh-CN" altLang="en-US" sz="2800" b="1" dirty="0"/>
              <a:t>第五十二条 有下列侵权行为的，应当根据情况，承担停止侵害、消除影响、赔礼道歉、赔偿损失等民事责任：</a:t>
            </a:r>
            <a:endParaRPr lang="zh-CN" altLang="en-US" sz="2800" b="1" dirty="0"/>
          </a:p>
          <a:p>
            <a:pPr>
              <a:lnSpc>
                <a:spcPct val="90000"/>
              </a:lnSpc>
            </a:pPr>
            <a:r>
              <a:rPr lang="zh-CN" altLang="en-US" sz="2800" b="1" dirty="0"/>
              <a:t>（一）未经著作权人许可，发表其作品的；</a:t>
            </a:r>
            <a:endParaRPr lang="zh-CN" altLang="en-US" sz="2800" b="1" dirty="0"/>
          </a:p>
          <a:p>
            <a:pPr>
              <a:lnSpc>
                <a:spcPct val="90000"/>
              </a:lnSpc>
            </a:pPr>
            <a:r>
              <a:rPr lang="zh-CN" altLang="en-US" sz="2800" b="1" dirty="0"/>
              <a:t>（二）未经合作作者许可，将与他人合作创作的作品当作自己单独创作的作品发表的；</a:t>
            </a:r>
            <a:endParaRPr lang="zh-CN" altLang="en-US" sz="2800" b="1" dirty="0"/>
          </a:p>
          <a:p>
            <a:pPr>
              <a:lnSpc>
                <a:spcPct val="90000"/>
              </a:lnSpc>
            </a:pPr>
            <a:r>
              <a:rPr lang="zh-CN" altLang="en-US" sz="2800" b="1" dirty="0"/>
              <a:t>（三）没有参加创作，为谋取个人名利，在他人作品上署名的；</a:t>
            </a:r>
            <a:endParaRPr lang="zh-CN" altLang="en-US" sz="2800" b="1" dirty="0"/>
          </a:p>
          <a:p>
            <a:pPr>
              <a:lnSpc>
                <a:spcPct val="90000"/>
              </a:lnSpc>
            </a:pPr>
            <a:r>
              <a:rPr lang="zh-CN" altLang="en-US" sz="2800" b="1" dirty="0"/>
              <a:t>（四）歪曲、篡改他人作品的；</a:t>
            </a:r>
            <a:endParaRPr lang="zh-CN" altLang="en-US" sz="2800" b="1" dirty="0"/>
          </a:p>
          <a:p>
            <a:pPr>
              <a:lnSpc>
                <a:spcPct val="90000"/>
              </a:lnSpc>
            </a:pPr>
            <a:r>
              <a:rPr lang="zh-CN" altLang="en-US" sz="2800" b="1" dirty="0"/>
              <a:t>（五）剽窃他人作品的；</a:t>
            </a:r>
            <a:endParaRPr lang="zh-CN" altLang="en-US" sz="2800" b="1" dirty="0"/>
          </a:p>
        </p:txBody>
      </p:sp>
      <p:sp>
        <p:nvSpPr>
          <p:cNvPr id="9114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矩形 1"/>
          <p:cNvSpPr/>
          <p:nvPr/>
        </p:nvSpPr>
        <p:spPr>
          <a:xfrm>
            <a:off x="839788" y="890588"/>
            <a:ext cx="10585450" cy="4606925"/>
          </a:xfrm>
          <a:prstGeom prst="rect">
            <a:avLst/>
          </a:prstGeom>
          <a:noFill/>
          <a:ln w="9525">
            <a:noFill/>
          </a:ln>
        </p:spPr>
        <p:txBody>
          <a:bodyPr>
            <a:spAutoFit/>
          </a:bodyPr>
          <a:p>
            <a:pPr>
              <a:lnSpc>
                <a:spcPct val="90000"/>
              </a:lnSpc>
            </a:pPr>
            <a:endParaRPr lang="zh-CN" altLang="en-US" b="1" dirty="0">
              <a:latin typeface="Arial" panose="020B0604020202020204" pitchFamily="34" charset="0"/>
            </a:endParaRPr>
          </a:p>
          <a:p>
            <a:pPr>
              <a:lnSpc>
                <a:spcPct val="90000"/>
              </a:lnSpc>
            </a:pPr>
            <a:r>
              <a:rPr lang="zh-CN" altLang="en-US" sz="2800" b="1" dirty="0">
                <a:latin typeface="Arial" panose="020B0604020202020204" pitchFamily="34" charset="0"/>
              </a:rPr>
              <a:t>（六）未经著作权人许可，以展览、摄制电影和以类似摄制电影的方法使用作品，或者以改编、翻译、注释等方式使用作品的，本法另有规定的除外；</a:t>
            </a:r>
            <a:endParaRPr lang="zh-CN" altLang="en-US" sz="2800" b="1" dirty="0">
              <a:latin typeface="Arial" panose="020B0604020202020204" pitchFamily="34" charset="0"/>
            </a:endParaRPr>
          </a:p>
          <a:p>
            <a:pPr>
              <a:lnSpc>
                <a:spcPct val="90000"/>
              </a:lnSpc>
            </a:pPr>
            <a:r>
              <a:rPr lang="zh-CN" altLang="en-US" sz="2800" b="1" dirty="0">
                <a:latin typeface="Arial" panose="020B0604020202020204" pitchFamily="34" charset="0"/>
              </a:rPr>
              <a:t>（七）使用他人作品，应当支付报酬而未支付的；</a:t>
            </a:r>
            <a:endParaRPr lang="zh-CN" altLang="en-US" sz="2800" b="1" dirty="0">
              <a:latin typeface="Arial" panose="020B0604020202020204" pitchFamily="34" charset="0"/>
            </a:endParaRPr>
          </a:p>
          <a:p>
            <a:pPr>
              <a:lnSpc>
                <a:spcPct val="90000"/>
              </a:lnSpc>
            </a:pPr>
            <a:r>
              <a:rPr lang="zh-CN" altLang="en-US" sz="2800" b="1" dirty="0">
                <a:latin typeface="Arial" panose="020B0604020202020204" pitchFamily="34" charset="0"/>
              </a:rPr>
              <a:t>（八）未经视听作品、计算机软件、录音录像制品的著作权人、表演者或者录音录像制作者许可，出租其作品或者录音录像制品的原件或者复制件的，本法另有规定的除外；</a:t>
            </a:r>
            <a:endParaRPr lang="zh-CN" altLang="en-US" sz="2800" b="1" dirty="0">
              <a:latin typeface="Arial" panose="020B0604020202020204" pitchFamily="34" charset="0"/>
            </a:endParaRPr>
          </a:p>
          <a:p>
            <a:pPr>
              <a:lnSpc>
                <a:spcPct val="90000"/>
              </a:lnSpc>
            </a:pPr>
            <a:r>
              <a:rPr lang="zh-CN" altLang="en-US" sz="2800" b="1" dirty="0">
                <a:latin typeface="Arial" panose="020B0604020202020204" pitchFamily="34" charset="0"/>
              </a:rPr>
              <a:t>（九）未经出版者许可，使用其出版的图书、期刊的版式设计的；</a:t>
            </a:r>
            <a:endParaRPr lang="zh-CN" altLang="en-US" sz="2800" b="1" dirty="0">
              <a:latin typeface="Arial" panose="020B0604020202020204" pitchFamily="34" charset="0"/>
            </a:endParaRPr>
          </a:p>
          <a:p>
            <a:pPr>
              <a:lnSpc>
                <a:spcPct val="90000"/>
              </a:lnSpc>
            </a:pPr>
            <a:r>
              <a:rPr lang="zh-CN" altLang="en-US" sz="2800" b="1" dirty="0">
                <a:latin typeface="Arial" panose="020B0604020202020204" pitchFamily="34" charset="0"/>
              </a:rPr>
              <a:t>（十）未经表演者许可，从现场直播或者公开传送其现场表演，或者录制其表演的；</a:t>
            </a:r>
            <a:endParaRPr lang="zh-CN" altLang="en-US" sz="2800" b="1" dirty="0">
              <a:latin typeface="Arial" panose="020B0604020202020204" pitchFamily="34" charset="0"/>
            </a:endParaRPr>
          </a:p>
          <a:p>
            <a:pPr>
              <a:lnSpc>
                <a:spcPct val="90000"/>
              </a:lnSpc>
            </a:pPr>
            <a:r>
              <a:rPr lang="zh-CN" altLang="en-US" sz="2800" b="1" dirty="0">
                <a:latin typeface="Arial" panose="020B0604020202020204" pitchFamily="34" charset="0"/>
              </a:rPr>
              <a:t>（十一）其他侵犯著作权以及与著作权有关的权利的行为。</a:t>
            </a:r>
            <a:endParaRPr lang="zh-CN" altLang="en-US" sz="2800" b="1" dirty="0">
              <a:latin typeface="Arial" panose="020B0604020202020204" pitchFamily="34" charset="0"/>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idx="4294967295"/>
          </p:nvPr>
        </p:nvSpPr>
        <p:spPr/>
        <p:txBody>
          <a:bodyPr vert="horz" wrap="square" lIns="0" tIns="45720" rIns="0" bIns="0" anchor="b" anchorCtr="0"/>
          <a:p>
            <a:r>
              <a:rPr lang="zh-CN" altLang="en-US" dirty="0"/>
              <a:t>八、著作权侵权与救济</a:t>
            </a:r>
            <a:endParaRPr lang="zh-CN" altLang="en-US" dirty="0"/>
          </a:p>
        </p:txBody>
      </p:sp>
      <p:sp>
        <p:nvSpPr>
          <p:cNvPr id="93187" name="Rectangle 3"/>
          <p:cNvSpPr>
            <a:spLocks noGrp="1"/>
          </p:cNvSpPr>
          <p:nvPr>
            <p:ph type="body" idx="4294967295"/>
          </p:nvPr>
        </p:nvSpPr>
        <p:spPr/>
        <p:txBody>
          <a:bodyPr vert="horz" wrap="square" lIns="91440" tIns="45720" rIns="91440" bIns="45720" anchor="t" anchorCtr="0"/>
          <a:p>
            <a:pPr>
              <a:lnSpc>
                <a:spcPct val="90000"/>
              </a:lnSpc>
            </a:pPr>
            <a:r>
              <a:rPr lang="zh-CN" altLang="en-US" sz="2400" b="1" dirty="0"/>
              <a:t>第五十三条 有下列侵权行为的，应当根据情况，承担本法第五十二条规定的民事责任；侵权行为同时损害公共利益的，由主管著作权的部门责令停止侵权行为，予以警告，没收违法所得，没收、无害化销毁处理侵权复制品以及主要用于制作侵权复制品的材料、工具、设备等，违法经营额五万元以上的，可以并处违法经营额一倍以上五倍以下的罚款；没有违法经营额、违法经营额难以计算或者不足五万元的，可以并处二十五万元以下的罚款；构成犯罪的，依法追究刑事责任：</a:t>
            </a:r>
            <a:br>
              <a:rPr lang="zh-CN" altLang="en-US" sz="2400" b="1" dirty="0"/>
            </a:br>
            <a:r>
              <a:rPr lang="zh-CN" altLang="en-US" sz="2400" b="1" dirty="0"/>
              <a:t>（一）未经著作权人许可，复制、发行、表演、放映、广播、汇编、通过信息网络向公众传播其作品的，本法另有规定的除外；</a:t>
            </a:r>
            <a:br>
              <a:rPr lang="zh-CN" altLang="en-US" sz="2400" b="1" dirty="0"/>
            </a:br>
            <a:r>
              <a:rPr lang="zh-CN" altLang="en-US" sz="2400" b="1" dirty="0"/>
              <a:t>（二）出版他人享有专有出版权的图书的；</a:t>
            </a:r>
            <a:br>
              <a:rPr lang="zh-CN" altLang="en-US" sz="2400" b="1" dirty="0"/>
            </a:br>
            <a:endParaRPr lang="zh-CN" altLang="en-US" sz="2400" b="1" dirty="0"/>
          </a:p>
        </p:txBody>
      </p:sp>
      <p:sp>
        <p:nvSpPr>
          <p:cNvPr id="93188"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Grp="1"/>
          </p:cNvSpPr>
          <p:nvPr>
            <p:ph type="title" idx="4294967295"/>
          </p:nvPr>
        </p:nvSpPr>
        <p:spPr/>
        <p:txBody>
          <a:bodyPr vert="horz" wrap="square" lIns="0" tIns="45720" rIns="0" bIns="0" anchor="b" anchorCtr="0"/>
          <a:p>
            <a:r>
              <a:rPr lang="zh-CN" altLang="en-US" dirty="0"/>
              <a:t>八、著作权侵权与救济</a:t>
            </a:r>
            <a:endParaRPr lang="zh-CN" altLang="en-US" dirty="0"/>
          </a:p>
        </p:txBody>
      </p:sp>
      <p:sp>
        <p:nvSpPr>
          <p:cNvPr id="94211" name="Rectangle 3"/>
          <p:cNvSpPr>
            <a:spLocks noGrp="1"/>
          </p:cNvSpPr>
          <p:nvPr>
            <p:ph type="body" idx="4294967295"/>
          </p:nvPr>
        </p:nvSpPr>
        <p:spPr/>
        <p:txBody>
          <a:bodyPr vert="horz" wrap="square" lIns="91440" tIns="45720" rIns="91440" bIns="45720" anchor="t" anchorCtr="0"/>
          <a:p>
            <a:r>
              <a:rPr lang="zh-CN" altLang="en-US" sz="2800" b="1" dirty="0"/>
              <a:t>（三）未经表演者许可，复制、发行录有其表演的录音录像制品，或者通过信息网络向公众传播其表演的，本法另有规定的除外；</a:t>
            </a:r>
            <a:endParaRPr lang="zh-CN" altLang="en-US" sz="2800" b="1" dirty="0"/>
          </a:p>
          <a:p>
            <a:r>
              <a:rPr lang="zh-CN" altLang="en-US" sz="2800" b="1" dirty="0"/>
              <a:t>（四）未经录音录像制作者许可，复制、发行、通过信息网络向公众传播其制作的录音录像制品的， 本法另有规定的除外；</a:t>
            </a:r>
            <a:endParaRPr lang="zh-CN" altLang="en-US" sz="2800" b="1" dirty="0"/>
          </a:p>
          <a:p>
            <a:r>
              <a:rPr lang="zh-CN" altLang="en-US" sz="2800" b="1" dirty="0"/>
              <a:t>（五）未经许可，播放、复制或者通过信息网络向公众传播广播、电视的，本法另有规定的除外</a:t>
            </a:r>
            <a:endParaRPr lang="zh-CN" altLang="en-US" sz="2800" b="1" dirty="0"/>
          </a:p>
        </p:txBody>
      </p:sp>
      <p:sp>
        <p:nvSpPr>
          <p:cNvPr id="9421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矩形 1"/>
          <p:cNvSpPr/>
          <p:nvPr/>
        </p:nvSpPr>
        <p:spPr>
          <a:xfrm>
            <a:off x="550863" y="333375"/>
            <a:ext cx="11449050" cy="6000750"/>
          </a:xfrm>
          <a:prstGeom prst="rect">
            <a:avLst/>
          </a:prstGeom>
          <a:noFill/>
          <a:ln w="9525">
            <a:noFill/>
          </a:ln>
        </p:spPr>
        <p:txBody>
          <a:bodyPr>
            <a:spAutoFit/>
          </a:bodyPr>
          <a:p>
            <a:r>
              <a:rPr lang="zh-CN" altLang="en-US" sz="3200" dirty="0">
                <a:solidFill>
                  <a:srgbClr val="333333"/>
                </a:solidFill>
                <a:latin typeface="微软雅黑" panose="020B0503020204020204" charset="-122"/>
                <a:ea typeface="微软雅黑" panose="020B0503020204020204" charset="-122"/>
              </a:rPr>
              <a:t>（六）未经著作权人或者与著作权有关的权利人许可，故意避开或者破坏技术措施的，</a:t>
            </a:r>
            <a:r>
              <a:rPr lang="zh-CN" altLang="en-US" sz="3200" b="1" dirty="0">
                <a:solidFill>
                  <a:srgbClr val="C00000"/>
                </a:solidFill>
                <a:latin typeface="微软雅黑" panose="020B0503020204020204" charset="-122"/>
                <a:ea typeface="微软雅黑" panose="020B0503020204020204" charset="-122"/>
              </a:rPr>
              <a:t>故意制造、进口或者向他人提供主要用于避开、破坏技术措施的装置或者部件的，或者故意为他人避开或者破坏技术措施提供技术服务的，</a:t>
            </a:r>
            <a:r>
              <a:rPr lang="zh-CN" altLang="en-US" sz="3200" dirty="0">
                <a:solidFill>
                  <a:srgbClr val="333333"/>
                </a:solidFill>
                <a:latin typeface="微软雅黑" panose="020B0503020204020204" charset="-122"/>
                <a:ea typeface="微软雅黑" panose="020B0503020204020204" charset="-122"/>
              </a:rPr>
              <a:t>法律、行政法规另有规定的除外；</a:t>
            </a:r>
            <a:endParaRPr lang="zh-CN" altLang="en-US" sz="3200" dirty="0">
              <a:solidFill>
                <a:srgbClr val="333333"/>
              </a:solidFill>
              <a:latin typeface="-apple-system"/>
            </a:endParaRPr>
          </a:p>
          <a:p>
            <a:r>
              <a:rPr lang="zh-CN" altLang="en-US" sz="3200" dirty="0">
                <a:solidFill>
                  <a:srgbClr val="333333"/>
                </a:solidFill>
                <a:latin typeface="微软雅黑" panose="020B0503020204020204" charset="-122"/>
                <a:ea typeface="微软雅黑" panose="020B0503020204020204" charset="-122"/>
              </a:rPr>
              <a:t>（七）未经著作权人或者与著作权有关的权利人许可，故意删除或者改变作品、</a:t>
            </a:r>
            <a:r>
              <a:rPr lang="zh-CN" altLang="en-US" sz="3200" b="1" dirty="0">
                <a:solidFill>
                  <a:srgbClr val="C00000"/>
                </a:solidFill>
                <a:latin typeface="微软雅黑" panose="020B0503020204020204" charset="-122"/>
                <a:ea typeface="微软雅黑" panose="020B0503020204020204" charset="-122"/>
              </a:rPr>
              <a:t>版式设计、表演、</a:t>
            </a:r>
            <a:r>
              <a:rPr lang="zh-CN" altLang="en-US" sz="3200" dirty="0">
                <a:solidFill>
                  <a:srgbClr val="333333"/>
                </a:solidFill>
                <a:latin typeface="微软雅黑" panose="020B0503020204020204" charset="-122"/>
                <a:ea typeface="微软雅黑" panose="020B0503020204020204" charset="-122"/>
              </a:rPr>
              <a:t>录音录像制品</a:t>
            </a:r>
            <a:r>
              <a:rPr lang="zh-CN" altLang="en-US" sz="3200" b="1" dirty="0">
                <a:solidFill>
                  <a:srgbClr val="C00000"/>
                </a:solidFill>
                <a:latin typeface="微软雅黑" panose="020B0503020204020204" charset="-122"/>
                <a:ea typeface="微软雅黑" panose="020B0503020204020204" charset="-122"/>
              </a:rPr>
              <a:t>或者广播、电视</a:t>
            </a:r>
            <a:r>
              <a:rPr lang="zh-CN" altLang="en-US" sz="3200" dirty="0">
                <a:solidFill>
                  <a:srgbClr val="333333"/>
                </a:solidFill>
                <a:latin typeface="微软雅黑" panose="020B0503020204020204" charset="-122"/>
                <a:ea typeface="微软雅黑" panose="020B0503020204020204" charset="-122"/>
              </a:rPr>
              <a:t>上的权利管理信息的，</a:t>
            </a:r>
            <a:r>
              <a:rPr lang="zh-CN" altLang="en-US" sz="3200" b="1" dirty="0">
                <a:solidFill>
                  <a:srgbClr val="C00000"/>
                </a:solidFill>
                <a:latin typeface="微软雅黑" panose="020B0503020204020204" charset="-122"/>
                <a:ea typeface="微软雅黑" panose="020B0503020204020204" charset="-122"/>
              </a:rPr>
              <a:t>知道或者应当知道作品、版式设计、表演、录音录像制品或者广播、电视上的权利管理信息未经许可被删除或者改变，仍然向公众提供的</a:t>
            </a:r>
            <a:r>
              <a:rPr lang="zh-CN" altLang="en-US" sz="3200" dirty="0">
                <a:solidFill>
                  <a:srgbClr val="333333"/>
                </a:solidFill>
                <a:latin typeface="微软雅黑" panose="020B0503020204020204" charset="-122"/>
                <a:ea typeface="微软雅黑" panose="020B0503020204020204" charset="-122"/>
              </a:rPr>
              <a:t>，法律、行政法规另有规定的除外；</a:t>
            </a:r>
            <a:endParaRPr lang="en-US" altLang="zh-CN" sz="3200" dirty="0">
              <a:solidFill>
                <a:srgbClr val="333333"/>
              </a:solidFill>
              <a:latin typeface="微软雅黑" panose="020B0503020204020204" charset="-122"/>
              <a:ea typeface="微软雅黑" panose="020B0503020204020204" charset="-122"/>
            </a:endParaRPr>
          </a:p>
          <a:p>
            <a:r>
              <a:rPr lang="zh-CN" altLang="en-US" sz="3200" dirty="0">
                <a:solidFill>
                  <a:srgbClr val="333333"/>
                </a:solidFill>
                <a:latin typeface="-apple-system"/>
              </a:rPr>
              <a:t>（八）制作、出售假冒他人署名的作品的。</a:t>
            </a:r>
            <a:endParaRPr lang="zh-CN" altLang="en-US" sz="3200" dirty="0">
              <a:solidFill>
                <a:srgbClr val="333333"/>
              </a:solidFill>
              <a:latin typeface="-apple-system"/>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2"/>
          <p:cNvSpPr>
            <a:spLocks noGrp="1"/>
          </p:cNvSpPr>
          <p:nvPr>
            <p:ph type="title" idx="4294967295"/>
          </p:nvPr>
        </p:nvSpPr>
        <p:spPr>
          <a:xfrm>
            <a:off x="550863" y="115888"/>
            <a:ext cx="10972800" cy="1143000"/>
          </a:xfrm>
        </p:spPr>
        <p:txBody>
          <a:bodyPr vert="horz" wrap="square" lIns="0" tIns="45720" rIns="0" bIns="0" anchor="b" anchorCtr="0"/>
          <a:p>
            <a:r>
              <a:rPr lang="zh-CN" altLang="en-US" dirty="0"/>
              <a:t>八、著作权侵权与救济</a:t>
            </a:r>
            <a:endParaRPr lang="zh-CN" altLang="en-US" dirty="0"/>
          </a:p>
        </p:txBody>
      </p:sp>
      <p:sp>
        <p:nvSpPr>
          <p:cNvPr id="96259" name="Rectangle 3"/>
          <p:cNvSpPr>
            <a:spLocks noGrp="1"/>
          </p:cNvSpPr>
          <p:nvPr>
            <p:ph type="body" idx="4294967295"/>
          </p:nvPr>
        </p:nvSpPr>
        <p:spPr>
          <a:xfrm>
            <a:off x="609600" y="1484313"/>
            <a:ext cx="10972800" cy="4840287"/>
          </a:xfrm>
        </p:spPr>
        <p:txBody>
          <a:bodyPr vert="horz" wrap="square" lIns="91440" tIns="45720" rIns="91440" bIns="45720" anchor="t" anchorCtr="0"/>
          <a:p>
            <a:r>
              <a:rPr lang="zh-CN" altLang="en-US" sz="2800" b="1" dirty="0"/>
              <a:t>第五十四条</a:t>
            </a:r>
            <a:endParaRPr lang="en-US" altLang="zh-CN" sz="2800" b="1" dirty="0"/>
          </a:p>
          <a:p>
            <a:r>
              <a:rPr lang="zh-CN" altLang="en-US" sz="2800" b="1" dirty="0">
                <a:latin typeface="楷体" panose="02010609060101010101" pitchFamily="49" charset="-122"/>
                <a:ea typeface="楷体" panose="02010609060101010101" pitchFamily="49" charset="-122"/>
              </a:rPr>
              <a:t> 侵犯著作权或者与著作权有关的权利的，侵权人应当按照</a:t>
            </a:r>
            <a:r>
              <a:rPr lang="zh-CN" altLang="en-US" sz="2800" b="1" dirty="0">
                <a:solidFill>
                  <a:srgbClr val="FF0000"/>
                </a:solidFill>
                <a:latin typeface="楷体" panose="02010609060101010101" pitchFamily="49" charset="-122"/>
                <a:ea typeface="楷体" panose="02010609060101010101" pitchFamily="49" charset="-122"/>
              </a:rPr>
              <a:t>权利人因此受到的实际损失</a:t>
            </a:r>
            <a:r>
              <a:rPr lang="zh-CN" altLang="en-US" sz="2800" b="1" dirty="0">
                <a:latin typeface="楷体" panose="02010609060101010101" pitchFamily="49" charset="-122"/>
                <a:ea typeface="楷体" panose="02010609060101010101" pitchFamily="49" charset="-122"/>
              </a:rPr>
              <a:t>或者</a:t>
            </a:r>
            <a:r>
              <a:rPr lang="zh-CN" altLang="en-US" sz="2800" b="1" dirty="0">
                <a:solidFill>
                  <a:srgbClr val="FF0000"/>
                </a:solidFill>
                <a:latin typeface="楷体" panose="02010609060101010101" pitchFamily="49" charset="-122"/>
                <a:ea typeface="楷体" panose="02010609060101010101" pitchFamily="49" charset="-122"/>
              </a:rPr>
              <a:t>侵权人的违法所得</a:t>
            </a:r>
            <a:r>
              <a:rPr lang="zh-CN" altLang="en-US" sz="2800" b="1" dirty="0">
                <a:latin typeface="楷体" panose="02010609060101010101" pitchFamily="49" charset="-122"/>
                <a:ea typeface="楷体" panose="02010609060101010101" pitchFamily="49" charset="-122"/>
              </a:rPr>
              <a:t>给予赔偿；权利人的实际损失或者侵权人的违法所得难以计算的，可以</a:t>
            </a:r>
            <a:r>
              <a:rPr lang="zh-CN" altLang="en-US" sz="2800" b="1" dirty="0">
                <a:solidFill>
                  <a:srgbClr val="FF0000"/>
                </a:solidFill>
                <a:latin typeface="楷体" panose="02010609060101010101" pitchFamily="49" charset="-122"/>
                <a:ea typeface="楷体" panose="02010609060101010101" pitchFamily="49" charset="-122"/>
              </a:rPr>
              <a:t>参照该权利使用费</a:t>
            </a:r>
            <a:r>
              <a:rPr lang="zh-CN" altLang="en-US" sz="2800" b="1" dirty="0">
                <a:latin typeface="楷体" panose="02010609060101010101" pitchFamily="49" charset="-122"/>
                <a:ea typeface="楷体" panose="02010609060101010101" pitchFamily="49" charset="-122"/>
              </a:rPr>
              <a:t>给予赔偿。对</a:t>
            </a:r>
            <a:r>
              <a:rPr lang="zh-CN" altLang="en-US" sz="2800" b="1" dirty="0">
                <a:solidFill>
                  <a:srgbClr val="FF0000"/>
                </a:solidFill>
                <a:latin typeface="楷体" panose="02010609060101010101" pitchFamily="49" charset="-122"/>
                <a:ea typeface="楷体" panose="02010609060101010101" pitchFamily="49" charset="-122"/>
              </a:rPr>
              <a:t>故意</a:t>
            </a:r>
            <a:r>
              <a:rPr lang="zh-CN" altLang="en-US" sz="2800" b="1" dirty="0">
                <a:latin typeface="楷体" panose="02010609060101010101" pitchFamily="49" charset="-122"/>
                <a:ea typeface="楷体" panose="02010609060101010101" pitchFamily="49" charset="-122"/>
              </a:rPr>
              <a:t>侵犯著作权或者与著作权有关的权利，</a:t>
            </a:r>
            <a:r>
              <a:rPr lang="zh-CN" altLang="en-US" sz="2800" b="1" dirty="0">
                <a:solidFill>
                  <a:srgbClr val="FF0000"/>
                </a:solidFill>
                <a:latin typeface="楷体" panose="02010609060101010101" pitchFamily="49" charset="-122"/>
                <a:ea typeface="楷体" panose="02010609060101010101" pitchFamily="49" charset="-122"/>
              </a:rPr>
              <a:t>情节严重</a:t>
            </a:r>
            <a:r>
              <a:rPr lang="zh-CN" altLang="en-US" sz="2800" b="1" dirty="0">
                <a:latin typeface="楷体" panose="02010609060101010101" pitchFamily="49" charset="-122"/>
                <a:ea typeface="楷体" panose="02010609060101010101" pitchFamily="49" charset="-122"/>
              </a:rPr>
              <a:t>的，可以在按照上述方法确定数额的</a:t>
            </a:r>
            <a:r>
              <a:rPr lang="zh-CN" altLang="en-US" sz="2800" b="1" dirty="0">
                <a:solidFill>
                  <a:srgbClr val="FF0000"/>
                </a:solidFill>
                <a:latin typeface="楷体" panose="02010609060101010101" pitchFamily="49" charset="-122"/>
                <a:ea typeface="楷体" panose="02010609060101010101" pitchFamily="49" charset="-122"/>
              </a:rPr>
              <a:t>一倍以上五倍以下</a:t>
            </a:r>
            <a:r>
              <a:rPr lang="zh-CN" altLang="en-US" sz="2800" b="1" dirty="0">
                <a:latin typeface="楷体" panose="02010609060101010101" pitchFamily="49" charset="-122"/>
                <a:ea typeface="楷体" panose="02010609060101010101" pitchFamily="49" charset="-122"/>
              </a:rPr>
              <a:t>给予赔偿。</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权利人的实际损失、侵权人的违法所得、权利使用费难以计算的，由人民法院根据侵权行为的情节，判决给予</a:t>
            </a:r>
            <a:r>
              <a:rPr lang="zh-CN" altLang="en-US" sz="2800" b="1" dirty="0">
                <a:solidFill>
                  <a:srgbClr val="FF0000"/>
                </a:solidFill>
                <a:latin typeface="楷体" panose="02010609060101010101" pitchFamily="49" charset="-122"/>
                <a:ea typeface="楷体" panose="02010609060101010101" pitchFamily="49" charset="-122"/>
              </a:rPr>
              <a:t>五百元以上五百万元以下</a:t>
            </a:r>
            <a:r>
              <a:rPr lang="zh-CN" altLang="en-US" sz="2800" b="1" dirty="0">
                <a:latin typeface="楷体" panose="02010609060101010101" pitchFamily="49" charset="-122"/>
                <a:ea typeface="楷体" panose="02010609060101010101" pitchFamily="49" charset="-122"/>
              </a:rPr>
              <a:t>的赔偿。</a:t>
            </a:r>
            <a:endParaRPr lang="zh-CN" altLang="en-US" sz="2800" b="1" dirty="0">
              <a:latin typeface="楷体" panose="02010609060101010101" pitchFamily="49" charset="-122"/>
              <a:ea typeface="楷体" panose="02010609060101010101" pitchFamily="49" charset="-122"/>
            </a:endParaRPr>
          </a:p>
          <a:p>
            <a:r>
              <a:rPr lang="zh-CN" altLang="en-US" sz="2800" b="1" dirty="0">
                <a:latin typeface="楷体" panose="02010609060101010101" pitchFamily="49" charset="-122"/>
                <a:ea typeface="楷体" panose="02010609060101010101" pitchFamily="49" charset="-122"/>
              </a:rPr>
              <a:t>赔偿数额还应当包括权利人为制止侵权行为所支付的</a:t>
            </a:r>
            <a:r>
              <a:rPr lang="zh-CN" altLang="en-US" sz="2800" b="1" dirty="0">
                <a:solidFill>
                  <a:srgbClr val="FF0000"/>
                </a:solidFill>
                <a:latin typeface="楷体" panose="02010609060101010101" pitchFamily="49" charset="-122"/>
                <a:ea typeface="楷体" panose="02010609060101010101" pitchFamily="49" charset="-122"/>
              </a:rPr>
              <a:t>合理开支</a:t>
            </a:r>
            <a:r>
              <a:rPr lang="zh-CN" altLang="en-US" sz="2800" b="1" dirty="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p:txBody>
      </p:sp>
      <p:sp>
        <p:nvSpPr>
          <p:cNvPr id="96260"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6"/>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
        <p:nvSpPr>
          <p:cNvPr id="14339" name="Rectangle 2"/>
          <p:cNvSpPr>
            <a:spLocks noGrp="1"/>
          </p:cNvSpPr>
          <p:nvPr>
            <p:ph type="title" idx="4294967295"/>
          </p:nvPr>
        </p:nvSpPr>
        <p:spPr>
          <a:xfrm>
            <a:off x="1524000" y="274638"/>
            <a:ext cx="8229600" cy="1143000"/>
          </a:xfrm>
        </p:spPr>
        <p:txBody>
          <a:bodyPr vert="horz" wrap="square" lIns="0" tIns="45720" rIns="0" bIns="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rPr>
              <a:t>音乐作品</a:t>
            </a:r>
            <a:endParaRPr kumimoji="0" lang="zh-CN" altLang="en-US" sz="48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j-cs"/>
            </a:endParaRPr>
          </a:p>
        </p:txBody>
      </p:sp>
      <p:sp>
        <p:nvSpPr>
          <p:cNvPr id="14340" name="Rectangle 3"/>
          <p:cNvSpPr/>
          <p:nvPr/>
        </p:nvSpPr>
        <p:spPr>
          <a:xfrm>
            <a:off x="2057400" y="1517650"/>
            <a:ext cx="2590800" cy="507682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音乐作品</a:t>
            </a:r>
            <a:r>
              <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a:t>
            </a: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指歌曲、交响乐等能够演唱或者演奏的带词或者不带词的作品。</a:t>
            </a:r>
            <a:endPar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rPr>
              <a:t> </a:t>
            </a:r>
            <a:endParaRPr kumimoji="0" lang="zh-CN" altLang="en-US"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3600" b="1" i="0" u="none" strike="noStrike" kern="1200" cap="none" spc="0" normalizeH="0" baseline="0" noProof="1">
              <a:ln>
                <a:noFill/>
              </a:ln>
              <a:solidFill>
                <a:srgbClr val="1D2EA9"/>
              </a:solidFill>
              <a:effectLst>
                <a:outerShdw blurRad="38100" dist="38100" dir="2700000">
                  <a:srgbClr val="000000"/>
                </a:outerShdw>
              </a:effectLst>
              <a:uLnTx/>
              <a:uFillTx/>
              <a:latin typeface="宋体" panose="02010600030101010101" pitchFamily="2" charset="-122"/>
              <a:ea typeface="宋体" panose="02010600030101010101" pitchFamily="2" charset="-122"/>
              <a:cs typeface="+mn-cs"/>
              <a:sym typeface="+mn-ea"/>
            </a:endParaRPr>
          </a:p>
        </p:txBody>
      </p:sp>
      <p:pic>
        <p:nvPicPr>
          <p:cNvPr id="14341" name="Picture 9" descr="C:\Documents and Settings\intel\My Documents\My Pictures\民乐.jpg"/>
          <p:cNvPicPr>
            <a:picLocks noChangeAspect="1"/>
          </p:cNvPicPr>
          <p:nvPr/>
        </p:nvPicPr>
        <p:blipFill>
          <a:blip r:embed="rId1"/>
          <a:stretch>
            <a:fillRect/>
          </a:stretch>
        </p:blipFill>
        <p:spPr>
          <a:xfrm>
            <a:off x="7715250" y="3500438"/>
            <a:ext cx="2952750" cy="3168650"/>
          </a:xfrm>
          <a:prstGeom prst="rect">
            <a:avLst/>
          </a:prstGeom>
          <a:noFill/>
          <a:ln w="9525">
            <a:noFill/>
          </a:ln>
        </p:spPr>
      </p:pic>
      <p:pic>
        <p:nvPicPr>
          <p:cNvPr id="14342" name="Picture 7" descr="C:\Users\yan\Pictures\u=1716393173,2952959470&amp;fm=59.jpg"/>
          <p:cNvPicPr>
            <a:picLocks noChangeAspect="1"/>
          </p:cNvPicPr>
          <p:nvPr/>
        </p:nvPicPr>
        <p:blipFill>
          <a:blip r:embed="rId2"/>
          <a:stretch>
            <a:fillRect/>
          </a:stretch>
        </p:blipFill>
        <p:spPr>
          <a:xfrm>
            <a:off x="4727575" y="3500438"/>
            <a:ext cx="2868613" cy="3168650"/>
          </a:xfrm>
          <a:prstGeom prst="rect">
            <a:avLst/>
          </a:prstGeom>
          <a:noFill/>
          <a:ln w="9525">
            <a:noFill/>
          </a:ln>
        </p:spPr>
      </p:pic>
      <p:pic>
        <p:nvPicPr>
          <p:cNvPr id="14343" name="Picture 8" descr="C:\Users\yan\Pictures\1159427059.gif"/>
          <p:cNvPicPr>
            <a:picLocks noChangeAspect="1"/>
          </p:cNvPicPr>
          <p:nvPr/>
        </p:nvPicPr>
        <p:blipFill>
          <a:blip r:embed="rId3"/>
          <a:stretch>
            <a:fillRect/>
          </a:stretch>
        </p:blipFill>
        <p:spPr>
          <a:xfrm>
            <a:off x="6024563" y="908050"/>
            <a:ext cx="4527550" cy="2427288"/>
          </a:xfrm>
          <a:prstGeom prst="rect">
            <a:avLst/>
          </a:prstGeom>
          <a:noFill/>
          <a:ln w="9525">
            <a:noFill/>
          </a:ln>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p:cNvSpPr>
          <p:nvPr>
            <p:ph type="title" idx="4294967295"/>
          </p:nvPr>
        </p:nvSpPr>
        <p:spPr/>
        <p:txBody>
          <a:bodyPr vert="horz" wrap="square" lIns="0" tIns="45720" rIns="0" bIns="0" anchor="b" anchorCtr="0"/>
          <a:p>
            <a:r>
              <a:rPr lang="zh-CN" altLang="en-US" dirty="0"/>
              <a:t>歪曲和篡改 </a:t>
            </a:r>
            <a:endParaRPr lang="zh-CN" altLang="en-US" dirty="0"/>
          </a:p>
        </p:txBody>
      </p:sp>
      <p:sp>
        <p:nvSpPr>
          <p:cNvPr id="97283" name="Rectangle 3"/>
          <p:cNvSpPr>
            <a:spLocks noGrp="1"/>
          </p:cNvSpPr>
          <p:nvPr>
            <p:ph type="body" idx="4294967295"/>
          </p:nvPr>
        </p:nvSpPr>
        <p:spPr/>
        <p:txBody>
          <a:bodyPr vert="horz" wrap="square" lIns="91440" tIns="45720" rIns="91440" bIns="45720" anchor="t" anchorCtr="0"/>
          <a:p>
            <a:pPr>
              <a:lnSpc>
                <a:spcPct val="80000"/>
              </a:lnSpc>
            </a:pPr>
            <a:r>
              <a:rPr lang="en-US" altLang="zh-CN" sz="2000" b="1" dirty="0"/>
              <a:t>2002</a:t>
            </a:r>
            <a:r>
              <a:rPr lang="zh-CN" altLang="en-US" sz="2000" b="1" dirty="0"/>
              <a:t>年，隋建国向王文海提出制作一尊睡眠中的毛泽东塑像的想法。后经两人共同讨论决定作一尊毛主席盖着被子睡觉的雕塑。 </a:t>
            </a:r>
            <a:endParaRPr lang="zh-CN" altLang="en-US" sz="2000" b="1" dirty="0"/>
          </a:p>
          <a:p>
            <a:pPr>
              <a:lnSpc>
                <a:spcPct val="80000"/>
              </a:lnSpc>
            </a:pPr>
            <a:r>
              <a:rPr lang="zh-CN" altLang="en-US" sz="2000" b="1" dirty="0">
                <a:latin typeface="Arial" panose="020B0604020202020204" pitchFamily="34" charset="0"/>
              </a:rPr>
              <a:t>  </a:t>
            </a:r>
            <a:r>
              <a:rPr lang="zh-CN" altLang="en-US" sz="2000" b="1" dirty="0"/>
              <a:t>在隋建国的资助下，王文海于</a:t>
            </a:r>
            <a:r>
              <a:rPr lang="en-US" altLang="zh-CN" sz="2000" b="1" dirty="0"/>
              <a:t>2002</a:t>
            </a:r>
            <a:r>
              <a:rPr lang="zh-CN" altLang="en-US" sz="2000" b="1" dirty="0"/>
              <a:t>年</a:t>
            </a:r>
            <a:r>
              <a:rPr lang="en-US" altLang="zh-CN" sz="2000" b="1" dirty="0"/>
              <a:t>9</a:t>
            </a:r>
            <a:r>
              <a:rPr lang="zh-CN" altLang="en-US" sz="2000" b="1" dirty="0"/>
              <a:t>月在北京完成了</a:t>
            </a:r>
            <a:r>
              <a:rPr lang="en-US" altLang="zh-CN" sz="2000" b="1" dirty="0"/>
              <a:t>《</a:t>
            </a:r>
            <a:r>
              <a:rPr lang="zh-CN" altLang="en-US" sz="2000" b="1" dirty="0"/>
              <a:t>睡觉的毛主席</a:t>
            </a:r>
            <a:r>
              <a:rPr lang="en-US" altLang="zh-CN" sz="2000" b="1" dirty="0"/>
              <a:t>》</a:t>
            </a:r>
            <a:r>
              <a:rPr lang="zh-CN" altLang="en-US" sz="2000" b="1" dirty="0"/>
              <a:t>塑像。隋建国为该塑像着色。塑像作品</a:t>
            </a:r>
            <a:r>
              <a:rPr lang="en-US" altLang="zh-CN" sz="2000" b="1" dirty="0"/>
              <a:t>《</a:t>
            </a:r>
            <a:r>
              <a:rPr lang="zh-CN" altLang="en-US" sz="2000" b="1" dirty="0"/>
              <a:t>睡觉的毛主席</a:t>
            </a:r>
            <a:r>
              <a:rPr lang="en-US" altLang="zh-CN" sz="2000" b="1" dirty="0"/>
              <a:t>》</a:t>
            </a:r>
            <a:r>
              <a:rPr lang="zh-CN" altLang="en-US" sz="2000" b="1" dirty="0"/>
              <a:t>是隋建国与王文海两人共同完成的，属合作作品。 </a:t>
            </a:r>
            <a:endParaRPr lang="zh-CN" altLang="en-US" sz="2000" b="1" dirty="0"/>
          </a:p>
          <a:p>
            <a:pPr>
              <a:lnSpc>
                <a:spcPct val="80000"/>
              </a:lnSpc>
            </a:pPr>
            <a:r>
              <a:rPr lang="zh-CN" altLang="en-US" sz="2000" b="1" dirty="0">
                <a:latin typeface="Arial" panose="020B0604020202020204" pitchFamily="34" charset="0"/>
              </a:rPr>
              <a:t> </a:t>
            </a:r>
            <a:r>
              <a:rPr lang="en-US" altLang="zh-CN" sz="2000" b="1" dirty="0"/>
              <a:t>2004</a:t>
            </a:r>
            <a:r>
              <a:rPr lang="zh-CN" altLang="en-US" sz="2000" b="1" dirty="0"/>
              <a:t>年，隋建国个人展览在美国旧金山亚洲美术馆举办。在该展览上，展出了一件名为</a:t>
            </a:r>
            <a:r>
              <a:rPr lang="en-US" altLang="zh-CN" sz="2000" b="1" dirty="0"/>
              <a:t>《</a:t>
            </a:r>
            <a:r>
              <a:rPr lang="zh-CN" altLang="en-US" sz="2000" b="1" dirty="0"/>
              <a:t>梦魇</a:t>
            </a:r>
            <a:r>
              <a:rPr lang="en-US" altLang="zh-CN" sz="2000" b="1" dirty="0"/>
              <a:t>》</a:t>
            </a:r>
            <a:r>
              <a:rPr lang="zh-CN" altLang="en-US" sz="2000" b="1" dirty="0"/>
              <a:t>的作品。该作品是在使用雕塑作品</a:t>
            </a:r>
            <a:r>
              <a:rPr lang="en-US" altLang="zh-CN" sz="2000" b="1" dirty="0"/>
              <a:t>《</a:t>
            </a:r>
            <a:r>
              <a:rPr lang="zh-CN" altLang="en-US" sz="2000" b="1" dirty="0"/>
              <a:t>睡觉的毛主席</a:t>
            </a:r>
            <a:r>
              <a:rPr lang="en-US" altLang="zh-CN" sz="2000" b="1" dirty="0"/>
              <a:t>》</a:t>
            </a:r>
            <a:r>
              <a:rPr lang="zh-CN" altLang="en-US" sz="2000" b="1" dirty="0"/>
              <a:t>基础上，在其周围装置了许多色彩斑斓、形状各异的小恐龙而成的。该作品署名为隋建国。 </a:t>
            </a:r>
            <a:endParaRPr lang="zh-CN" altLang="en-US" sz="2000" b="1" dirty="0"/>
          </a:p>
          <a:p>
            <a:pPr>
              <a:lnSpc>
                <a:spcPct val="80000"/>
              </a:lnSpc>
            </a:pPr>
            <a:r>
              <a:rPr lang="zh-CN" altLang="en-US" sz="2000" b="1" dirty="0"/>
              <a:t>王文海向法院起诉</a:t>
            </a:r>
            <a:r>
              <a:rPr lang="en-US" altLang="zh-CN" sz="2000" b="1" dirty="0"/>
              <a:t>,</a:t>
            </a:r>
            <a:r>
              <a:rPr lang="zh-CN" altLang="en-US" sz="2000" b="1" dirty="0"/>
              <a:t>隋建国的行为侵犯了其对</a:t>
            </a:r>
            <a:r>
              <a:rPr lang="en-US" altLang="zh-CN" sz="2000" b="1" dirty="0"/>
              <a:t>《</a:t>
            </a:r>
            <a:r>
              <a:rPr lang="zh-CN" altLang="en-US" sz="2000" b="1" dirty="0"/>
              <a:t>睡觉的毛主席</a:t>
            </a:r>
            <a:r>
              <a:rPr lang="en-US" altLang="zh-CN" sz="2000" b="1" dirty="0"/>
              <a:t>》</a:t>
            </a:r>
            <a:r>
              <a:rPr lang="zh-CN" altLang="en-US" sz="2000" b="1" dirty="0"/>
              <a:t>塑像享有的发表权、署名权、保护作品完整权、使用权和获得报酬权，故请求法院判令隋建国赔偿其经济损失及精神损害共计</a:t>
            </a:r>
            <a:r>
              <a:rPr lang="en-US" altLang="zh-CN" sz="2000" b="1" dirty="0"/>
              <a:t>100</a:t>
            </a:r>
            <a:r>
              <a:rPr lang="zh-CN" altLang="en-US" sz="2000" b="1" dirty="0"/>
              <a:t>万元。 </a:t>
            </a:r>
            <a:endParaRPr lang="zh-CN" altLang="en-US" sz="2000" b="1" dirty="0"/>
          </a:p>
        </p:txBody>
      </p:sp>
      <p:sp>
        <p:nvSpPr>
          <p:cNvPr id="97284"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p:cNvSpPr>
          <p:nvPr>
            <p:ph type="title" idx="4294967295"/>
          </p:nvPr>
        </p:nvSpPr>
        <p:spPr/>
        <p:txBody>
          <a:bodyPr vert="horz" wrap="square" lIns="0" tIns="45720" rIns="0" bIns="0" anchor="b" anchorCtr="0"/>
          <a:p>
            <a:endParaRPr lang="zh-CN" altLang="en-US" dirty="0"/>
          </a:p>
        </p:txBody>
      </p:sp>
      <p:sp>
        <p:nvSpPr>
          <p:cNvPr id="98307" name="Rectangle 3"/>
          <p:cNvSpPr>
            <a:spLocks noGrp="1"/>
          </p:cNvSpPr>
          <p:nvPr>
            <p:ph type="body" idx="4294967295"/>
          </p:nvPr>
        </p:nvSpPr>
        <p:spPr>
          <a:xfrm>
            <a:off x="2711450" y="1916113"/>
            <a:ext cx="7772400" cy="4114800"/>
          </a:xfrm>
        </p:spPr>
        <p:txBody>
          <a:bodyPr vert="horz" wrap="square" lIns="91440" tIns="45720" rIns="91440" bIns="45720" anchor="t" anchorCtr="0"/>
          <a:p>
            <a:endParaRPr lang="zh-CN" altLang="zh-CN" b="1" dirty="0"/>
          </a:p>
        </p:txBody>
      </p:sp>
      <p:pic>
        <p:nvPicPr>
          <p:cNvPr id="98308" name="Picture 4" descr="2006112213592879"/>
          <p:cNvPicPr>
            <a:picLocks noChangeAspect="1"/>
          </p:cNvPicPr>
          <p:nvPr/>
        </p:nvPicPr>
        <p:blipFill>
          <a:blip r:embed="rId1"/>
          <a:stretch>
            <a:fillRect/>
          </a:stretch>
        </p:blipFill>
        <p:spPr>
          <a:xfrm>
            <a:off x="4008438" y="0"/>
            <a:ext cx="5832475" cy="3455988"/>
          </a:xfrm>
          <a:prstGeom prst="rect">
            <a:avLst/>
          </a:prstGeom>
          <a:noFill/>
          <a:ln w="9525">
            <a:noFill/>
          </a:ln>
        </p:spPr>
      </p:pic>
      <p:pic>
        <p:nvPicPr>
          <p:cNvPr id="98309" name="Picture 5" descr="2006112213595726"/>
          <p:cNvPicPr>
            <a:picLocks noChangeAspect="1"/>
          </p:cNvPicPr>
          <p:nvPr/>
        </p:nvPicPr>
        <p:blipFill>
          <a:blip r:embed="rId2"/>
          <a:stretch>
            <a:fillRect/>
          </a:stretch>
        </p:blipFill>
        <p:spPr>
          <a:xfrm>
            <a:off x="3935413" y="3644900"/>
            <a:ext cx="5903912" cy="2978150"/>
          </a:xfrm>
          <a:prstGeom prst="rect">
            <a:avLst/>
          </a:prstGeom>
          <a:noFill/>
          <a:ln w="9525">
            <a:noFill/>
          </a:ln>
        </p:spPr>
      </p:pic>
      <p:sp>
        <p:nvSpPr>
          <p:cNvPr id="98310" name="灯片编号占位符 5"/>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p:cNvSpPr>
          <p:nvPr>
            <p:ph type="title" idx="4294967295"/>
          </p:nvPr>
        </p:nvSpPr>
        <p:spPr/>
        <p:txBody>
          <a:bodyPr vert="horz" wrap="square" lIns="0" tIns="45720" rIns="0" bIns="0" anchor="b" anchorCtr="0"/>
          <a:p>
            <a:r>
              <a:rPr lang="zh-CN" altLang="en-US" dirty="0">
                <a:hlinkClick r:id="" action="ppaction://noaction"/>
              </a:rPr>
              <a:t>歪曲和篡改</a:t>
            </a:r>
            <a:endParaRPr lang="zh-CN" altLang="en-US" dirty="0"/>
          </a:p>
        </p:txBody>
      </p:sp>
      <p:sp>
        <p:nvSpPr>
          <p:cNvPr id="99331" name="Rectangle 3"/>
          <p:cNvSpPr>
            <a:spLocks noGrp="1"/>
          </p:cNvSpPr>
          <p:nvPr>
            <p:ph type="body" idx="4294967295"/>
          </p:nvPr>
        </p:nvSpPr>
        <p:spPr/>
        <p:txBody>
          <a:bodyPr vert="horz" wrap="square" lIns="91440" tIns="45720" rIns="91440" bIns="45720" anchor="t" anchorCtr="0"/>
          <a:p>
            <a:pPr>
              <a:lnSpc>
                <a:spcPct val="80000"/>
              </a:lnSpc>
            </a:pPr>
            <a:r>
              <a:rPr lang="zh-CN" altLang="en-US" sz="2800" b="1" dirty="0"/>
              <a:t>法院认定</a:t>
            </a:r>
            <a:r>
              <a:rPr lang="en-US" altLang="zh-CN" sz="2800" b="1" dirty="0"/>
              <a:t>:</a:t>
            </a:r>
            <a:r>
              <a:rPr lang="zh-CN" altLang="en-US" sz="2800" b="1" dirty="0"/>
              <a:t>保护作品完整权是指保护作品不受歪曲、篡改的权利。本案中，依据双方在合作协议中的约定，可以确定</a:t>
            </a:r>
            <a:r>
              <a:rPr lang="en-US" altLang="zh-CN" sz="2800" b="1" dirty="0"/>
              <a:t>《</a:t>
            </a:r>
            <a:r>
              <a:rPr lang="zh-CN" altLang="en-US" sz="2800" b="1" dirty="0"/>
              <a:t>睡觉的毛主席</a:t>
            </a:r>
            <a:r>
              <a:rPr lang="en-US" altLang="zh-CN" sz="2800" b="1" dirty="0"/>
              <a:t>》</a:t>
            </a:r>
            <a:r>
              <a:rPr lang="en-US" altLang="zh-CN" sz="2800" b="1" dirty="0">
                <a:latin typeface="Arial" panose="020B0604020202020204" pitchFamily="34" charset="0"/>
              </a:rPr>
              <a:t>“</a:t>
            </a:r>
            <a:r>
              <a:rPr lang="zh-CN" altLang="en-US" sz="2800" b="1" dirty="0"/>
              <a:t>意在表现延安窑洞中毛泽东安详睡眠的情景</a:t>
            </a:r>
            <a:r>
              <a:rPr lang="zh-CN" altLang="en-US" sz="2800" b="1" dirty="0">
                <a:latin typeface="Arial" panose="020B0604020202020204" pitchFamily="34" charset="0"/>
              </a:rPr>
              <a:t>”</a:t>
            </a:r>
            <a:r>
              <a:rPr lang="zh-CN" altLang="en-US" sz="2800" b="1" dirty="0"/>
              <a:t>。而隋建国因对</a:t>
            </a:r>
            <a:r>
              <a:rPr lang="en-US" altLang="zh-CN" sz="2800" b="1" dirty="0"/>
              <a:t>《</a:t>
            </a:r>
            <a:r>
              <a:rPr lang="zh-CN" altLang="en-US" sz="2800" b="1" dirty="0"/>
              <a:t>睡觉的毛主席</a:t>
            </a:r>
            <a:r>
              <a:rPr lang="en-US" altLang="zh-CN" sz="2800" b="1" dirty="0"/>
              <a:t>》</a:t>
            </a:r>
            <a:r>
              <a:rPr lang="zh-CN" altLang="en-US" sz="2800" b="1" dirty="0"/>
              <a:t>塑像作品的使用，装置形成</a:t>
            </a:r>
            <a:r>
              <a:rPr lang="en-US" altLang="zh-CN" sz="2800" b="1" dirty="0"/>
              <a:t>《</a:t>
            </a:r>
            <a:r>
              <a:rPr lang="zh-CN" altLang="en-US" sz="2800" b="1" dirty="0"/>
              <a:t>梦魇</a:t>
            </a:r>
            <a:r>
              <a:rPr lang="en-US" altLang="zh-CN" sz="2800" b="1" dirty="0"/>
              <a:t>》</a:t>
            </a:r>
            <a:r>
              <a:rPr lang="zh-CN" altLang="en-US" sz="2800" b="1" dirty="0"/>
              <a:t>后，尽管对</a:t>
            </a:r>
            <a:r>
              <a:rPr lang="en-US" altLang="zh-CN" sz="2800" b="1" dirty="0"/>
              <a:t>《</a:t>
            </a:r>
            <a:r>
              <a:rPr lang="zh-CN" altLang="en-US" sz="2800" b="1" dirty="0"/>
              <a:t>睡觉的毛主席</a:t>
            </a:r>
            <a:r>
              <a:rPr lang="en-US" altLang="zh-CN" sz="2800" b="1" dirty="0"/>
              <a:t>》</a:t>
            </a:r>
            <a:r>
              <a:rPr lang="zh-CN" altLang="en-US" sz="2800" b="1" dirty="0"/>
              <a:t>作品的理解仍有沉睡的含义，但从</a:t>
            </a:r>
            <a:r>
              <a:rPr lang="zh-CN" altLang="en-US" sz="2800" b="1" dirty="0">
                <a:latin typeface="Arial" panose="020B0604020202020204" pitchFamily="34" charset="0"/>
              </a:rPr>
              <a:t>“</a:t>
            </a:r>
            <a:r>
              <a:rPr lang="zh-CN" altLang="en-US" sz="2800" b="1" dirty="0"/>
              <a:t>梦魇</a:t>
            </a:r>
            <a:r>
              <a:rPr lang="zh-CN" altLang="en-US" sz="2800" b="1" dirty="0">
                <a:latin typeface="Arial" panose="020B0604020202020204" pitchFamily="34" charset="0"/>
              </a:rPr>
              <a:t>”</a:t>
            </a:r>
            <a:r>
              <a:rPr lang="zh-CN" altLang="en-US" sz="2800" b="1" dirty="0"/>
              <a:t>一词引自戈雅的铜版画标题</a:t>
            </a:r>
            <a:r>
              <a:rPr lang="zh-CN" altLang="en-US" sz="2800" b="1" dirty="0">
                <a:latin typeface="Arial" panose="020B0604020202020204" pitchFamily="34" charset="0"/>
              </a:rPr>
              <a:t>“</a:t>
            </a:r>
            <a:r>
              <a:rPr lang="en-US" altLang="zh-CN" sz="2800" b="1" dirty="0"/>
              <a:t>Sleep</a:t>
            </a:r>
            <a:r>
              <a:rPr lang="en-US" altLang="zh-CN" sz="2800" b="1" dirty="0">
                <a:latin typeface="Arial" panose="020B0604020202020204" pitchFamily="34" charset="0"/>
              </a:rPr>
              <a:t> </a:t>
            </a:r>
            <a:r>
              <a:rPr lang="en-US" altLang="zh-CN" sz="2800" b="1" dirty="0"/>
              <a:t>of</a:t>
            </a:r>
            <a:r>
              <a:rPr lang="en-US" altLang="zh-CN" sz="2800" b="1" dirty="0">
                <a:latin typeface="Arial" panose="020B0604020202020204" pitchFamily="34" charset="0"/>
              </a:rPr>
              <a:t> </a:t>
            </a:r>
            <a:r>
              <a:rPr lang="en-US" altLang="zh-CN" sz="2800" b="1" dirty="0"/>
              <a:t>Reason</a:t>
            </a:r>
            <a:r>
              <a:rPr lang="en-US" altLang="zh-CN" sz="2800" b="1" dirty="0">
                <a:latin typeface="Arial" panose="020B0604020202020204" pitchFamily="34" charset="0"/>
              </a:rPr>
              <a:t> </a:t>
            </a:r>
            <a:r>
              <a:rPr lang="en-US" altLang="zh-CN" sz="2800" b="1" dirty="0"/>
              <a:t>Produces</a:t>
            </a:r>
            <a:r>
              <a:rPr lang="en-US" altLang="zh-CN" sz="2800" b="1" dirty="0">
                <a:latin typeface="Arial" panose="020B0604020202020204" pitchFamily="34" charset="0"/>
              </a:rPr>
              <a:t> </a:t>
            </a:r>
            <a:r>
              <a:rPr lang="en-US" altLang="zh-CN" sz="2800" b="1" dirty="0"/>
              <a:t>Monster</a:t>
            </a:r>
            <a:r>
              <a:rPr lang="en-US" altLang="zh-CN" sz="2800" b="1" dirty="0">
                <a:latin typeface="Arial" panose="020B0604020202020204" pitchFamily="34" charset="0"/>
              </a:rPr>
              <a:t>”</a:t>
            </a:r>
            <a:r>
              <a:rPr lang="zh-CN" altLang="en-US" sz="2800" b="1" dirty="0"/>
              <a:t>的中文译文看，无论</a:t>
            </a:r>
            <a:r>
              <a:rPr lang="zh-CN" altLang="en-US" sz="2800" b="1" dirty="0">
                <a:latin typeface="Arial" panose="020B0604020202020204" pitchFamily="34" charset="0"/>
              </a:rPr>
              <a:t>“</a:t>
            </a:r>
            <a:r>
              <a:rPr lang="zh-CN" altLang="en-US" sz="2800" b="1" dirty="0"/>
              <a:t>梦魇</a:t>
            </a:r>
            <a:r>
              <a:rPr lang="zh-CN" altLang="en-US" sz="2800" b="1" dirty="0">
                <a:latin typeface="Arial" panose="020B0604020202020204" pitchFamily="34" charset="0"/>
              </a:rPr>
              <a:t>”</a:t>
            </a:r>
            <a:r>
              <a:rPr lang="zh-CN" altLang="en-US" sz="2800" b="1" dirty="0"/>
              <a:t>或</a:t>
            </a:r>
            <a:r>
              <a:rPr lang="zh-CN" altLang="en-US" sz="2800" b="1" dirty="0">
                <a:latin typeface="Arial" panose="020B0604020202020204" pitchFamily="34" charset="0"/>
              </a:rPr>
              <a:t>“</a:t>
            </a:r>
            <a:r>
              <a:rPr lang="zh-CN" altLang="en-US" sz="2800" b="1" dirty="0"/>
              <a:t>理性的沉睡产生魔鬼</a:t>
            </a:r>
            <a:r>
              <a:rPr lang="zh-CN" altLang="en-US" sz="2800" b="1" dirty="0">
                <a:latin typeface="Arial" panose="020B0604020202020204" pitchFamily="34" charset="0"/>
              </a:rPr>
              <a:t>”</a:t>
            </a:r>
            <a:r>
              <a:rPr lang="zh-CN" altLang="en-US" sz="2800" b="1" dirty="0"/>
              <a:t>，都是对双方约定原意的改变，即</a:t>
            </a:r>
            <a:r>
              <a:rPr lang="en-US" altLang="zh-CN" sz="2800" b="1" dirty="0"/>
              <a:t>《</a:t>
            </a:r>
            <a:r>
              <a:rPr lang="zh-CN" altLang="en-US" sz="2800" b="1" dirty="0"/>
              <a:t>梦魇</a:t>
            </a:r>
            <a:r>
              <a:rPr lang="en-US" altLang="zh-CN" sz="2800" b="1" dirty="0"/>
              <a:t>》</a:t>
            </a:r>
            <a:r>
              <a:rPr lang="zh-CN" altLang="en-US" sz="2800" b="1" dirty="0"/>
              <a:t>对</a:t>
            </a:r>
            <a:r>
              <a:rPr lang="en-US" altLang="zh-CN" sz="2800" b="1" dirty="0"/>
              <a:t>《</a:t>
            </a:r>
            <a:r>
              <a:rPr lang="zh-CN" altLang="en-US" sz="2800" b="1" dirty="0"/>
              <a:t>睡觉的毛主席</a:t>
            </a:r>
            <a:r>
              <a:rPr lang="en-US" altLang="zh-CN" sz="2800" b="1" dirty="0"/>
              <a:t>》</a:t>
            </a:r>
            <a:r>
              <a:rPr lang="zh-CN" altLang="en-US" sz="2800" b="1" dirty="0"/>
              <a:t>作品的使用已经改变了原作品所表达的主题，构成了对</a:t>
            </a:r>
            <a:r>
              <a:rPr lang="en-US" altLang="zh-CN" sz="2800" b="1" dirty="0"/>
              <a:t>《</a:t>
            </a:r>
            <a:r>
              <a:rPr lang="zh-CN" altLang="en-US" sz="2800" b="1" dirty="0"/>
              <a:t>睡觉的毛主席</a:t>
            </a:r>
            <a:r>
              <a:rPr lang="en-US" altLang="zh-CN" sz="2800" b="1" dirty="0"/>
              <a:t>》</a:t>
            </a:r>
            <a:r>
              <a:rPr lang="zh-CN" altLang="en-US" sz="2800" b="1" dirty="0"/>
              <a:t>的歪曲和篡改，侵犯了王文海对</a:t>
            </a:r>
            <a:r>
              <a:rPr lang="en-US" altLang="zh-CN" sz="2800" b="1" dirty="0"/>
              <a:t>《</a:t>
            </a:r>
            <a:r>
              <a:rPr lang="zh-CN" altLang="en-US" sz="2800" b="1" dirty="0"/>
              <a:t>睡觉的毛主席</a:t>
            </a:r>
            <a:r>
              <a:rPr lang="en-US" altLang="zh-CN" sz="2800" b="1" dirty="0"/>
              <a:t>》</a:t>
            </a:r>
            <a:r>
              <a:rPr lang="zh-CN" altLang="en-US" sz="2800" b="1" dirty="0"/>
              <a:t>所享有的保护作品完整权。 </a:t>
            </a:r>
            <a:endParaRPr lang="zh-CN" altLang="en-US" sz="2800" b="1" dirty="0"/>
          </a:p>
        </p:txBody>
      </p:sp>
      <p:sp>
        <p:nvSpPr>
          <p:cNvPr id="99332" name="灯片编号占位符 3"/>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a:spLocks noGrp="1"/>
          </p:cNvSpPr>
          <p:nvPr>
            <p:ph type="title" idx="4294967295"/>
          </p:nvPr>
        </p:nvSpPr>
        <p:spPr>
          <a:xfrm>
            <a:off x="5591175" y="214313"/>
            <a:ext cx="4876800" cy="1462087"/>
          </a:xfrm>
        </p:spPr>
        <p:txBody>
          <a:bodyPr vert="horz" wrap="square" lIns="0" tIns="45720" rIns="0" bIns="0" anchor="b" anchorCtr="0"/>
          <a:p>
            <a:r>
              <a:rPr lang="zh-CN" altLang="en-US" sz="4000" dirty="0">
                <a:hlinkClick r:id="" action="ppaction://noaction"/>
              </a:rPr>
              <a:t>制作、出售假冒他人署名的作品</a:t>
            </a:r>
            <a:endParaRPr lang="zh-CN" altLang="en-US" sz="4000" dirty="0"/>
          </a:p>
        </p:txBody>
      </p:sp>
      <p:sp>
        <p:nvSpPr>
          <p:cNvPr id="100355" name="Rectangle 3"/>
          <p:cNvSpPr>
            <a:spLocks noGrp="1"/>
          </p:cNvSpPr>
          <p:nvPr>
            <p:ph type="body" idx="4294967295"/>
          </p:nvPr>
        </p:nvSpPr>
        <p:spPr>
          <a:xfrm>
            <a:off x="4440238" y="1844675"/>
            <a:ext cx="5976937" cy="4114800"/>
          </a:xfrm>
        </p:spPr>
        <p:txBody>
          <a:bodyPr vert="horz" wrap="square" lIns="91440" tIns="45720" rIns="91440" bIns="45720" anchor="t" anchorCtr="0"/>
          <a:p>
            <a:pPr>
              <a:lnSpc>
                <a:spcPct val="80000"/>
              </a:lnSpc>
            </a:pPr>
            <a:r>
              <a:rPr lang="zh-CN" altLang="en-US" sz="2000" b="1" dirty="0"/>
              <a:t>上海朵云轩和香港永成古玩拍卖有限公司两被告于</a:t>
            </a:r>
            <a:r>
              <a:rPr lang="en-US" altLang="zh-CN" sz="2000" b="1" dirty="0"/>
              <a:t>1993</a:t>
            </a:r>
            <a:r>
              <a:rPr lang="zh-CN" altLang="en-US" sz="2000" b="1" dirty="0"/>
              <a:t>年秋季在香港联合主办</a:t>
            </a:r>
            <a:r>
              <a:rPr lang="zh-CN" altLang="en-US" sz="2000" b="1" dirty="0">
                <a:latin typeface="Arial" panose="020B0604020202020204" pitchFamily="34" charset="0"/>
              </a:rPr>
              <a:t>“</a:t>
            </a:r>
            <a:r>
              <a:rPr lang="zh-CN" altLang="en-US" sz="2000" b="1" dirty="0"/>
              <a:t>近代中国书画拍卖会</a:t>
            </a:r>
            <a:r>
              <a:rPr lang="zh-CN" altLang="en-US" sz="2000" b="1" dirty="0">
                <a:latin typeface="Arial" panose="020B0604020202020204" pitchFamily="34" charset="0"/>
              </a:rPr>
              <a:t>”</a:t>
            </a:r>
            <a:r>
              <a:rPr lang="zh-CN" altLang="en-US" sz="2000" b="1" dirty="0"/>
              <a:t>，在印制成的</a:t>
            </a:r>
            <a:r>
              <a:rPr lang="en-US" altLang="zh-CN" sz="2000" b="1" dirty="0"/>
              <a:t>《</a:t>
            </a:r>
            <a:r>
              <a:rPr lang="zh-CN" altLang="en-US" sz="2000" b="1" dirty="0"/>
              <a:t>图录</a:t>
            </a:r>
            <a:r>
              <a:rPr lang="en-US" altLang="zh-CN" sz="2000" b="1" dirty="0"/>
              <a:t>》</a:t>
            </a:r>
            <a:r>
              <a:rPr lang="zh-CN" altLang="en-US" sz="2000" b="1" dirty="0"/>
              <a:t>中有署名吴冠中的载有</a:t>
            </a:r>
            <a:r>
              <a:rPr lang="zh-CN" altLang="en-US" sz="2000" b="1" dirty="0">
                <a:latin typeface="Arial" panose="020B0604020202020204" pitchFamily="34" charset="0"/>
              </a:rPr>
              <a:t>“</a:t>
            </a:r>
            <a:r>
              <a:rPr lang="zh-CN" altLang="en-US" sz="2000" b="1" dirty="0"/>
              <a:t>炮打司令部</a:t>
            </a:r>
            <a:r>
              <a:rPr lang="zh-CN" altLang="en-US" sz="2000" b="1" dirty="0">
                <a:latin typeface="Arial" panose="020B0604020202020204" pitchFamily="34" charset="0"/>
              </a:rPr>
              <a:t>”</a:t>
            </a:r>
            <a:r>
              <a:rPr lang="zh-CN" altLang="en-US" sz="2000" b="1" dirty="0"/>
              <a:t>字样的</a:t>
            </a:r>
            <a:r>
              <a:rPr lang="en-US" altLang="zh-CN" sz="2000" b="1" dirty="0"/>
              <a:t>《</a:t>
            </a:r>
            <a:r>
              <a:rPr lang="zh-CN" altLang="en-US" sz="2000" b="1" dirty="0"/>
              <a:t>毛泽东肖像</a:t>
            </a:r>
            <a:r>
              <a:rPr lang="en-US" altLang="zh-CN" sz="2000" b="1" dirty="0"/>
              <a:t>》</a:t>
            </a:r>
            <a:r>
              <a:rPr lang="zh-CN" altLang="en-US" sz="2000" b="1" dirty="0"/>
              <a:t>画一幅。吴冠中获悉后，认为此画不是其所画，是假冒其署名的伪作，要求停止拍卖。同年</a:t>
            </a:r>
            <a:r>
              <a:rPr lang="en-US" altLang="zh-CN" sz="2000" b="1" dirty="0"/>
              <a:t>10</a:t>
            </a:r>
            <a:r>
              <a:rPr lang="zh-CN" altLang="en-US" sz="2000" b="1" dirty="0"/>
              <a:t>月</a:t>
            </a:r>
            <a:r>
              <a:rPr lang="en-US" altLang="zh-CN" sz="2000" b="1" dirty="0"/>
              <a:t>27</a:t>
            </a:r>
            <a:r>
              <a:rPr lang="zh-CN" altLang="en-US" sz="2000" b="1" dirty="0"/>
              <a:t>日，该作品以</a:t>
            </a:r>
            <a:r>
              <a:rPr lang="en-US" altLang="zh-CN" sz="2000" b="1" dirty="0"/>
              <a:t>52.8</a:t>
            </a:r>
            <a:r>
              <a:rPr lang="zh-CN" altLang="en-US" sz="2000" b="1" dirty="0"/>
              <a:t>万港币拍卖成交。吴冠中为此向上海市第二中级人民法院提起诉讼。 </a:t>
            </a:r>
            <a:endParaRPr lang="zh-CN" altLang="en-US" sz="2000" b="1" dirty="0"/>
          </a:p>
          <a:p>
            <a:pPr>
              <a:lnSpc>
                <a:spcPct val="80000"/>
              </a:lnSpc>
            </a:pPr>
            <a:r>
              <a:rPr lang="zh-CN" altLang="en-US" sz="2000" b="1" dirty="0"/>
              <a:t>法院认为，本案系争的</a:t>
            </a:r>
            <a:r>
              <a:rPr lang="en-US" altLang="zh-CN" sz="2000" b="1" dirty="0"/>
              <a:t>《</a:t>
            </a:r>
            <a:r>
              <a:rPr lang="zh-CN" altLang="en-US" sz="2000" b="1" dirty="0"/>
              <a:t>毛泽东肖像</a:t>
            </a:r>
            <a:r>
              <a:rPr lang="en-US" altLang="zh-CN" sz="2000" b="1" dirty="0"/>
              <a:t>》</a:t>
            </a:r>
            <a:r>
              <a:rPr lang="zh-CN" altLang="en-US" sz="2000" b="1" dirty="0"/>
              <a:t>画，落款非吴冠中署名。是一幅假冒吴冠中署名的美术作品。</a:t>
            </a:r>
            <a:r>
              <a:rPr lang="zh-CN" altLang="en-US" sz="2000" b="1" dirty="0">
                <a:latin typeface="Arial" panose="020B0604020202020204" pitchFamily="34" charset="0"/>
              </a:rPr>
              <a:t>“</a:t>
            </a:r>
            <a:r>
              <a:rPr lang="zh-CN" altLang="en-US" sz="2000" b="1" dirty="0"/>
              <a:t>朵云轩</a:t>
            </a:r>
            <a:r>
              <a:rPr lang="zh-CN" altLang="en-US" sz="2000" b="1" dirty="0">
                <a:latin typeface="Arial" panose="020B0604020202020204" pitchFamily="34" charset="0"/>
              </a:rPr>
              <a:t>”</a:t>
            </a:r>
            <a:r>
              <a:rPr lang="zh-CN" altLang="en-US" sz="2000" b="1" dirty="0"/>
              <a:t>与</a:t>
            </a:r>
            <a:r>
              <a:rPr lang="zh-CN" altLang="en-US" sz="2000" b="1" dirty="0">
                <a:latin typeface="Arial" panose="020B0604020202020204" pitchFamily="34" charset="0"/>
              </a:rPr>
              <a:t>“</a:t>
            </a:r>
            <a:r>
              <a:rPr lang="zh-CN" altLang="en-US" sz="2000" b="1" dirty="0"/>
              <a:t>香港永成</a:t>
            </a:r>
            <a:r>
              <a:rPr lang="zh-CN" altLang="en-US" sz="2000" b="1" dirty="0">
                <a:latin typeface="Arial" panose="020B0604020202020204" pitchFamily="34" charset="0"/>
              </a:rPr>
              <a:t>”</a:t>
            </a:r>
            <a:r>
              <a:rPr lang="zh-CN" altLang="en-US" sz="2000" b="1" dirty="0"/>
              <a:t>在依协议联合主办的拍卖活动中公开拍卖了假冒吴冠中亲笔署名的美术作品，共同构成了对吴冠中著作权的侵害。 判决两被告赔礼道歉，消除影响，并赔偿损失。</a:t>
            </a:r>
            <a:endParaRPr lang="zh-CN" altLang="en-US" sz="2000" b="1" dirty="0"/>
          </a:p>
        </p:txBody>
      </p:sp>
      <p:pic>
        <p:nvPicPr>
          <p:cNvPr id="100356" name="Picture 4" descr="showimage"/>
          <p:cNvPicPr>
            <a:picLocks noChangeAspect="1"/>
          </p:cNvPicPr>
          <p:nvPr/>
        </p:nvPicPr>
        <p:blipFill>
          <a:blip r:embed="rId1"/>
          <a:stretch>
            <a:fillRect/>
          </a:stretch>
        </p:blipFill>
        <p:spPr>
          <a:xfrm>
            <a:off x="1703388" y="1341438"/>
            <a:ext cx="3009900" cy="5080000"/>
          </a:xfrm>
          <a:prstGeom prst="rect">
            <a:avLst/>
          </a:prstGeom>
          <a:noFill/>
          <a:ln w="9525">
            <a:noFill/>
          </a:ln>
        </p:spPr>
      </p:pic>
      <p:sp>
        <p:nvSpPr>
          <p:cNvPr id="100357" name="灯片编号占位符 4"/>
          <p:cNvSpPr txBox="1">
            <a:spLocks noGrp="1"/>
          </p:cNvSpPr>
          <p:nvPr/>
        </p:nvSpPr>
        <p:spPr>
          <a:xfrm>
            <a:off x="9448800" y="6356350"/>
            <a:ext cx="762000" cy="365125"/>
          </a:xfrm>
          <a:prstGeom prst="rect">
            <a:avLst/>
          </a:prstGeom>
          <a:noFill/>
          <a:ln w="9525">
            <a:noFill/>
          </a:ln>
        </p:spPr>
        <p:txBody>
          <a:bodyPr lIns="0" tIns="0" rIns="0" bIns="0" anchor="b" anchorCtr="0"/>
          <a:p>
            <a:pPr algn="r" eaLnBrk="1" hangingPunct="1">
              <a:buFont typeface="Wingdings 2" panose="05020102010507070707" pitchFamily="18" charset="2"/>
            </a:pPr>
            <a:fld id="{9A0DB2DC-4C9A-4742-B13C-FB6460FD3503}" type="slidenum">
              <a:rPr lang="zh-CN" altLang="en-US" sz="1200" dirty="0">
                <a:solidFill>
                  <a:srgbClr val="045C75"/>
                </a:solidFill>
                <a:latin typeface="Constantia" panose="02030602050306030303" pitchFamily="18" charset="0"/>
              </a:rPr>
            </a:fld>
            <a:endParaRPr lang="zh-CN" altLang="en-US" sz="1200" dirty="0">
              <a:solidFill>
                <a:srgbClr val="045C75"/>
              </a:solidFill>
              <a:latin typeface="Constantia" panose="02030602050306030303" pitchFamily="18" charset="0"/>
            </a:endParaRPr>
          </a:p>
        </p:txBody>
      </p:sp>
    </p:spTree>
  </p:cSld>
  <p:clrMapOvr>
    <a:masterClrMapping/>
  </p:clrMapOvr>
  <p:transition spd="slow"/>
</p:sld>
</file>

<file path=ppt/tags/tag1.xml><?xml version="1.0" encoding="utf-8"?>
<p:tagLst xmlns:p="http://schemas.openxmlformats.org/presentationml/2006/main">
  <p:tag name="KSO_WPP_MARK_KEY" val="5e21420e-ba94-46a4-91cd-56e333c0f5b9"/>
  <p:tag name="COMMONDATA" val="eyJoZGlkIjoiM2IwNTc4OGJmZTgxMzIwOTc4YTQzZWJhNjU2MDczNTkifQ=="/>
</p:tagLst>
</file>

<file path=ppt/theme/theme1.xml><?xml version="1.0" encoding="utf-8"?>
<a:theme xmlns:a="http://schemas.openxmlformats.org/drawingml/2006/main" name="流畅">
  <a:themeElements>
    <a:clrScheme name="">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CC2"/>
      </a:accent6>
      <a:hlink>
        <a:srgbClr val="E2D700"/>
      </a:hlink>
      <a:folHlink>
        <a:srgbClr val="85DFD0"/>
      </a:folHlink>
    </a:clrScheme>
    <a:fontScheme name="">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流畅">
  <a:themeElements>
    <a:clrScheme name="">
      <a:dk1>
        <a:srgbClr val="FFFFFF"/>
      </a:dk1>
      <a:lt1>
        <a:srgbClr val="000000"/>
      </a:lt1>
      <a:dk2>
        <a:srgbClr val="DBF5F9"/>
      </a:dk2>
      <a:lt2>
        <a:srgbClr val="04617B"/>
      </a:lt2>
      <a:accent1>
        <a:srgbClr val="0F6FC6"/>
      </a:accent1>
      <a:accent2>
        <a:srgbClr val="009DD9"/>
      </a:accent2>
      <a:accent3>
        <a:srgbClr val="AAAAAA"/>
      </a:accent3>
      <a:accent4>
        <a:srgbClr val="DCDCDC"/>
      </a:accent4>
      <a:accent5>
        <a:srgbClr val="AABBDF"/>
      </a:accent5>
      <a:accent6>
        <a:srgbClr val="008CC2"/>
      </a:accent6>
      <a:hlink>
        <a:srgbClr val="E2D700"/>
      </a:hlink>
      <a:folHlink>
        <a:srgbClr val="85DFD0"/>
      </a:folHlink>
    </a:clrScheme>
    <a:fontScheme name="">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流畅">
  <a:themeElements>
    <a:clrScheme name="">
      <a:dk1>
        <a:srgbClr val="FFFFFF"/>
      </a:dk1>
      <a:lt1>
        <a:srgbClr val="000000"/>
      </a:lt1>
      <a:dk2>
        <a:srgbClr val="DBF5F9"/>
      </a:dk2>
      <a:lt2>
        <a:srgbClr val="04617B"/>
      </a:lt2>
      <a:accent1>
        <a:srgbClr val="0F6FC6"/>
      </a:accent1>
      <a:accent2>
        <a:srgbClr val="009DD9"/>
      </a:accent2>
      <a:accent3>
        <a:srgbClr val="AAAAAA"/>
      </a:accent3>
      <a:accent4>
        <a:srgbClr val="DCDCDC"/>
      </a:accent4>
      <a:accent5>
        <a:srgbClr val="AABBDF"/>
      </a:accent5>
      <a:accent6>
        <a:srgbClr val="008CC2"/>
      </a:accent6>
      <a:hlink>
        <a:srgbClr val="E2D700"/>
      </a:hlink>
      <a:folHlink>
        <a:srgbClr val="85DFD0"/>
      </a:folHlink>
    </a:clrScheme>
    <a:fontScheme name="">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2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流畅">
  <a:themeElements>
    <a:clrScheme name="">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CC2"/>
      </a:accent6>
      <a:hlink>
        <a:srgbClr val="E2D700"/>
      </a:hlink>
      <a:folHlink>
        <a:srgbClr val="85DFD0"/>
      </a:folHlink>
    </a:clrScheme>
    <a:fontScheme name="">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11572</Words>
  <Application>WPS 演示</Application>
  <PresentationFormat>宽屏</PresentationFormat>
  <Paragraphs>776</Paragraphs>
  <Slides>93</Slides>
  <Notes>0</Notes>
  <HiddenSlides>0</HiddenSlides>
  <MMClips>1</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93</vt:i4>
      </vt:variant>
    </vt:vector>
  </HeadingPairs>
  <TitlesOfParts>
    <vt:vector size="113" baseType="lpstr">
      <vt:lpstr>Arial</vt:lpstr>
      <vt:lpstr>宋体</vt:lpstr>
      <vt:lpstr>Wingdings</vt:lpstr>
      <vt:lpstr>Constantia</vt:lpstr>
      <vt:lpstr>Calibri</vt:lpstr>
      <vt:lpstr>隶书</vt:lpstr>
      <vt:lpstr>Wingdings 2</vt:lpstr>
      <vt:lpstr>黑体</vt:lpstr>
      <vt:lpstr>微软雅黑</vt:lpstr>
      <vt:lpstr>Arial Unicode MS</vt:lpstr>
      <vt:lpstr>Times New Roman</vt:lpstr>
      <vt:lpstr>华文琥珀</vt:lpstr>
      <vt:lpstr>Tahoma</vt:lpstr>
      <vt:lpstr>楷体</vt:lpstr>
      <vt:lpstr>-apple-system</vt:lpstr>
      <vt:lpstr>Segoe Print</vt:lpstr>
      <vt:lpstr>流畅</vt:lpstr>
      <vt:lpstr>1_流畅</vt:lpstr>
      <vt:lpstr>2_流畅</vt:lpstr>
      <vt:lpstr>3_流畅</vt:lpstr>
      <vt:lpstr>第四讲 著作权</vt:lpstr>
      <vt:lpstr>一、作品与著作权</vt:lpstr>
      <vt:lpstr>一、作品与著作权</vt:lpstr>
      <vt:lpstr>一、作品与著作权</vt:lpstr>
      <vt:lpstr>（四）作品的分类</vt:lpstr>
      <vt:lpstr>1、文字作品</vt:lpstr>
      <vt:lpstr>2、口述作品</vt:lpstr>
      <vt:lpstr>3、音乐、戏剧、曲艺、舞蹈、杂技艺术作品</vt:lpstr>
      <vt:lpstr>音乐作品</vt:lpstr>
      <vt:lpstr>戏剧作品</vt:lpstr>
      <vt:lpstr>曲艺作品</vt:lpstr>
      <vt:lpstr>舞蹈作品</vt:lpstr>
      <vt:lpstr>杂技艺术作品</vt:lpstr>
      <vt:lpstr>（四）美术、建筑作品</vt:lpstr>
      <vt:lpstr>美术作品</vt:lpstr>
      <vt:lpstr>建筑作品</vt:lpstr>
      <vt:lpstr>PowerPoint 演示文稿</vt:lpstr>
      <vt:lpstr>（五）摄影作品</vt:lpstr>
      <vt:lpstr>（六）视听作品</vt:lpstr>
      <vt:lpstr>（七）工程设计图、产品设计图、地图、示意图等图形作品和模型作品</vt:lpstr>
      <vt:lpstr>PowerPoint 演示文稿</vt:lpstr>
      <vt:lpstr>工程设计图</vt:lpstr>
      <vt:lpstr>产品设计图</vt:lpstr>
      <vt:lpstr>地图</vt:lpstr>
      <vt:lpstr>示意图</vt:lpstr>
      <vt:lpstr>（八）计算机软件</vt:lpstr>
      <vt:lpstr>（九）符合作品特征的其他智力成果</vt:lpstr>
      <vt:lpstr>（五）不受著作权保护的对象</vt:lpstr>
      <vt:lpstr>1、法律、法规，国家机关的决议、决定、命令和其他具有立法、行政、司法性质的文件，及其官方正式译文。</vt:lpstr>
      <vt:lpstr>2、单纯事实消息；</vt:lpstr>
      <vt:lpstr>3、历法、通用数表、通用表格和公式</vt:lpstr>
      <vt:lpstr>二、著作权的内容</vt:lpstr>
      <vt:lpstr>（一）著作人身权的特点</vt:lpstr>
      <vt:lpstr>（二）著作人身权的内容</vt:lpstr>
      <vt:lpstr>1.发表权</vt:lpstr>
      <vt:lpstr>2.署名权</vt:lpstr>
      <vt:lpstr>3.修改权</vt:lpstr>
      <vt:lpstr>4.保护作品完整权</vt:lpstr>
      <vt:lpstr>二、著作财产权（经济权利）</vt:lpstr>
      <vt:lpstr>1.复制权</vt:lpstr>
      <vt:lpstr>2.发行权</vt:lpstr>
      <vt:lpstr>3.出租权</vt:lpstr>
      <vt:lpstr>4.展览权</vt:lpstr>
      <vt:lpstr>5.表演权</vt:lpstr>
      <vt:lpstr>案例：张学友演唱会侵权案</vt:lpstr>
      <vt:lpstr>PowerPoint 演示文稿</vt:lpstr>
      <vt:lpstr>6.放映权</vt:lpstr>
      <vt:lpstr>7.广播权</vt:lpstr>
      <vt:lpstr>8.信息网络传播权</vt:lpstr>
      <vt:lpstr>9.摄制权</vt:lpstr>
      <vt:lpstr>10.改编权</vt:lpstr>
      <vt:lpstr>11.翻译权</vt:lpstr>
      <vt:lpstr>12.汇编权</vt:lpstr>
      <vt:lpstr>13.应当由著作权人享有的其他权利</vt:lpstr>
      <vt:lpstr>三、著作权的归属</vt:lpstr>
      <vt:lpstr>三、著作权的归属</vt:lpstr>
      <vt:lpstr>三、著作权的归属</vt:lpstr>
      <vt:lpstr>三、著作权的归属</vt:lpstr>
      <vt:lpstr>三、著作权的归属</vt:lpstr>
      <vt:lpstr>三、著作权的归属</vt:lpstr>
      <vt:lpstr>三、著作权的归属</vt:lpstr>
      <vt:lpstr>三、著作权的归属</vt:lpstr>
      <vt:lpstr>四、著作权的合理使用</vt:lpstr>
      <vt:lpstr>合理使用的情形</vt:lpstr>
      <vt:lpstr>合理使用的情形</vt:lpstr>
      <vt:lpstr>合理使用的情形</vt:lpstr>
      <vt:lpstr>合理使用的情形</vt:lpstr>
      <vt:lpstr>五、著作权的法定许可</vt:lpstr>
      <vt:lpstr>五、著作权的法定许可</vt:lpstr>
      <vt:lpstr>五、著作权的法定许可</vt:lpstr>
      <vt:lpstr>五、著作权的法定许可</vt:lpstr>
      <vt:lpstr>五、著作权的法定许可</vt:lpstr>
      <vt:lpstr>六、著作权的保护期</vt:lpstr>
      <vt:lpstr>六、著作权的保护期限</vt:lpstr>
      <vt:lpstr>六、著作权的保护期限</vt:lpstr>
      <vt:lpstr>六、著作权的保护期限</vt:lpstr>
      <vt:lpstr>六、著作权的保护期限</vt:lpstr>
      <vt:lpstr>七、邻接权</vt:lpstr>
      <vt:lpstr>PowerPoint 演示文稿</vt:lpstr>
      <vt:lpstr>七、邻接权</vt:lpstr>
      <vt:lpstr>七、邻接权</vt:lpstr>
      <vt:lpstr>七、邻接权</vt:lpstr>
      <vt:lpstr>七、邻接权</vt:lpstr>
      <vt:lpstr>八、著作权侵权与救济</vt:lpstr>
      <vt:lpstr>PowerPoint 演示文稿</vt:lpstr>
      <vt:lpstr>八、著作权侵权与救济</vt:lpstr>
      <vt:lpstr>八、著作权侵权与救济</vt:lpstr>
      <vt:lpstr>PowerPoint 演示文稿</vt:lpstr>
      <vt:lpstr>八、著作权侵权与救济</vt:lpstr>
      <vt:lpstr>歪曲和篡改 </vt:lpstr>
      <vt:lpstr>PowerPoint 演示文稿</vt:lpstr>
      <vt:lpstr>歪曲和篡改</vt:lpstr>
      <vt:lpstr>制作、出售假冒他人署名的作品</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yanwj</cp:lastModifiedBy>
  <cp:revision>84</cp:revision>
  <dcterms:created xsi:type="dcterms:W3CDTF">2010-10-27T10:59:00Z</dcterms:created>
  <dcterms:modified xsi:type="dcterms:W3CDTF">2023-05-18T15:27:29Z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457563B1FD74461F84986FCF51D08E59</vt:lpwstr>
  </property>
</Properties>
</file>